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28"/>
  </p:notesMasterIdLst>
  <p:sldIdLst>
    <p:sldId id="390" r:id="rId2"/>
    <p:sldId id="299" r:id="rId3"/>
    <p:sldId id="1233" r:id="rId4"/>
    <p:sldId id="1234" r:id="rId5"/>
    <p:sldId id="405" r:id="rId6"/>
    <p:sldId id="406" r:id="rId7"/>
    <p:sldId id="543" r:id="rId8"/>
    <p:sldId id="1231" r:id="rId9"/>
    <p:sldId id="1232" r:id="rId10"/>
    <p:sldId id="984" r:id="rId11"/>
    <p:sldId id="1235" r:id="rId12"/>
    <p:sldId id="393" r:id="rId13"/>
    <p:sldId id="506" r:id="rId14"/>
    <p:sldId id="1103" r:id="rId15"/>
    <p:sldId id="688" r:id="rId16"/>
    <p:sldId id="454" r:id="rId17"/>
    <p:sldId id="1127" r:id="rId18"/>
    <p:sldId id="1199" r:id="rId19"/>
    <p:sldId id="1198" r:id="rId20"/>
    <p:sldId id="441" r:id="rId21"/>
    <p:sldId id="265" r:id="rId22"/>
    <p:sldId id="1230" r:id="rId23"/>
    <p:sldId id="1236" r:id="rId24"/>
    <p:sldId id="1229" r:id="rId25"/>
    <p:sldId id="557" r:id="rId26"/>
    <p:sldId id="1227"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1E7"/>
    <a:srgbClr val="B85808"/>
    <a:srgbClr val="EEECE1"/>
    <a:srgbClr val="800000"/>
    <a:srgbClr val="523F69"/>
    <a:srgbClr val="5E5A24"/>
    <a:srgbClr val="702316"/>
    <a:srgbClr val="8B2518"/>
    <a:srgbClr val="2D2A19"/>
    <a:srgbClr val="E1E9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5D123-F4B1-44EE-8CA4-A7DE0B5555EC}" v="3" dt="2025-07-17T16:26:31.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3" autoAdjust="0"/>
    <p:restoredTop sz="82000" autoAdjust="0"/>
  </p:normalViewPr>
  <p:slideViewPr>
    <p:cSldViewPr snapToGrid="0" snapToObjects="1">
      <p:cViewPr varScale="1">
        <p:scale>
          <a:sx n="64" d="100"/>
          <a:sy n="64" d="100"/>
        </p:scale>
        <p:origin x="1406" y="62"/>
      </p:cViewPr>
      <p:guideLst>
        <p:guide orient="horz" pos="2160"/>
        <p:guide pos="2880"/>
      </p:guideLst>
    </p:cSldViewPr>
  </p:slideViewPr>
  <p:outlineViewPr>
    <p:cViewPr>
      <p:scale>
        <a:sx n="33" d="100"/>
        <a:sy n="33" d="100"/>
      </p:scale>
      <p:origin x="0" y="-18312"/>
    </p:cViewPr>
  </p:outlineViewPr>
  <p:notesTextViewPr>
    <p:cViewPr>
      <p:scale>
        <a:sx n="3" d="2"/>
        <a:sy n="3" d="2"/>
      </p:scale>
      <p:origin x="0" y="0"/>
    </p:cViewPr>
  </p:notesTextViewPr>
  <p:sorterViewPr>
    <p:cViewPr>
      <p:scale>
        <a:sx n="80" d="100"/>
        <a:sy n="80" d="100"/>
      </p:scale>
      <p:origin x="0" y="51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Maureen" userId="18aa198e-8c5e-472d-b26f-cb6d33292fac" providerId="ADAL" clId="{FC75D123-F4B1-44EE-8CA4-A7DE0B5555EC}"/>
    <pc:docChg chg="undo custSel addSld modSld">
      <pc:chgData name="Victoria, Maureen" userId="18aa198e-8c5e-472d-b26f-cb6d33292fac" providerId="ADAL" clId="{FC75D123-F4B1-44EE-8CA4-A7DE0B5555EC}" dt="2025-07-17T16:26:31.805" v="443"/>
      <pc:docMkLst>
        <pc:docMk/>
      </pc:docMkLst>
      <pc:sldChg chg="modSp new mod">
        <pc:chgData name="Victoria, Maureen" userId="18aa198e-8c5e-472d-b26f-cb6d33292fac" providerId="ADAL" clId="{FC75D123-F4B1-44EE-8CA4-A7DE0B5555EC}" dt="2025-07-17T15:53:50.812" v="132" actId="20577"/>
        <pc:sldMkLst>
          <pc:docMk/>
          <pc:sldMk cId="3621166976" sldId="1234"/>
        </pc:sldMkLst>
        <pc:spChg chg="mod">
          <ac:chgData name="Victoria, Maureen" userId="18aa198e-8c5e-472d-b26f-cb6d33292fac" providerId="ADAL" clId="{FC75D123-F4B1-44EE-8CA4-A7DE0B5555EC}" dt="2025-07-17T15:53:35.084" v="19" actId="20577"/>
          <ac:spMkLst>
            <pc:docMk/>
            <pc:sldMk cId="3621166976" sldId="1234"/>
            <ac:spMk id="2" creationId="{3E5B04F6-2504-A2D5-A741-B8389481CBB6}"/>
          </ac:spMkLst>
        </pc:spChg>
        <pc:spChg chg="mod">
          <ac:chgData name="Victoria, Maureen" userId="18aa198e-8c5e-472d-b26f-cb6d33292fac" providerId="ADAL" clId="{FC75D123-F4B1-44EE-8CA4-A7DE0B5555EC}" dt="2025-07-17T15:53:50.812" v="132" actId="20577"/>
          <ac:spMkLst>
            <pc:docMk/>
            <pc:sldMk cId="3621166976" sldId="1234"/>
            <ac:spMk id="3" creationId="{FEE5B274-8A6A-7E5C-9DB2-4A273BABFFF0}"/>
          </ac:spMkLst>
        </pc:spChg>
      </pc:sldChg>
      <pc:sldChg chg="modSp new mod">
        <pc:chgData name="Victoria, Maureen" userId="18aa198e-8c5e-472d-b26f-cb6d33292fac" providerId="ADAL" clId="{FC75D123-F4B1-44EE-8CA4-A7DE0B5555EC}" dt="2025-07-17T16:25:53.208" v="426" actId="20577"/>
        <pc:sldMkLst>
          <pc:docMk/>
          <pc:sldMk cId="1200590704" sldId="1235"/>
        </pc:sldMkLst>
        <pc:spChg chg="mod">
          <ac:chgData name="Victoria, Maureen" userId="18aa198e-8c5e-472d-b26f-cb6d33292fac" providerId="ADAL" clId="{FC75D123-F4B1-44EE-8CA4-A7DE0B5555EC}" dt="2025-07-17T15:55:50.684" v="163" actId="20577"/>
          <ac:spMkLst>
            <pc:docMk/>
            <pc:sldMk cId="1200590704" sldId="1235"/>
            <ac:spMk id="2" creationId="{8CBBA8D6-8263-40DB-4505-9FE94B71963F}"/>
          </ac:spMkLst>
        </pc:spChg>
        <pc:spChg chg="mod">
          <ac:chgData name="Victoria, Maureen" userId="18aa198e-8c5e-472d-b26f-cb6d33292fac" providerId="ADAL" clId="{FC75D123-F4B1-44EE-8CA4-A7DE0B5555EC}" dt="2025-07-17T16:25:53.208" v="426" actId="20577"/>
          <ac:spMkLst>
            <pc:docMk/>
            <pc:sldMk cId="1200590704" sldId="1235"/>
            <ac:spMk id="3" creationId="{B620D2D8-1272-F8CB-B82A-DB56C208CB0B}"/>
          </ac:spMkLst>
        </pc:spChg>
      </pc:sldChg>
      <pc:sldChg chg="modSp new mod">
        <pc:chgData name="Victoria, Maureen" userId="18aa198e-8c5e-472d-b26f-cb6d33292fac" providerId="ADAL" clId="{FC75D123-F4B1-44EE-8CA4-A7DE0B5555EC}" dt="2025-07-17T16:26:31.805" v="443"/>
        <pc:sldMkLst>
          <pc:docMk/>
          <pc:sldMk cId="2067413089" sldId="1236"/>
        </pc:sldMkLst>
        <pc:spChg chg="mod">
          <ac:chgData name="Victoria, Maureen" userId="18aa198e-8c5e-472d-b26f-cb6d33292fac" providerId="ADAL" clId="{FC75D123-F4B1-44EE-8CA4-A7DE0B5555EC}" dt="2025-07-17T16:26:29.581" v="442" actId="20577"/>
          <ac:spMkLst>
            <pc:docMk/>
            <pc:sldMk cId="2067413089" sldId="1236"/>
            <ac:spMk id="2" creationId="{6308C4EA-F74B-8551-C96F-2F357A398F15}"/>
          </ac:spMkLst>
        </pc:spChg>
        <pc:spChg chg="mod">
          <ac:chgData name="Victoria, Maureen" userId="18aa198e-8c5e-472d-b26f-cb6d33292fac" providerId="ADAL" clId="{FC75D123-F4B1-44EE-8CA4-A7DE0B5555EC}" dt="2025-07-17T16:26:31.805" v="443"/>
          <ac:spMkLst>
            <pc:docMk/>
            <pc:sldMk cId="2067413089" sldId="1236"/>
            <ac:spMk id="3" creationId="{9003170F-B7C0-8D9A-13A5-122EC1EE885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CFDDEE-B003-E047-8C72-0C8FB589A3B1}" type="datetimeFigureOut">
              <a:rPr lang="en-US" smtClean="0"/>
              <a:t>7/17/2025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1D0D7F5-E8C8-5E4B-9195-D6A3FAACD294}" type="slidenum">
              <a:rPr lang="en-US" smtClean="0"/>
              <a:t>‹#›</a:t>
            </a:fld>
            <a:endParaRPr lang="en-US"/>
          </a:p>
        </p:txBody>
      </p:sp>
    </p:spTree>
    <p:extLst>
      <p:ext uri="{BB962C8B-B14F-4D97-AF65-F5344CB8AC3E}">
        <p14:creationId xmlns:p14="http://schemas.microsoft.com/office/powerpoint/2010/main" val="4167276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trike="sngStrike" dirty="0"/>
          </a:p>
        </p:txBody>
      </p:sp>
      <p:sp>
        <p:nvSpPr>
          <p:cNvPr id="4" name="Slide Number Placeholder 3"/>
          <p:cNvSpPr>
            <a:spLocks noGrp="1"/>
          </p:cNvSpPr>
          <p:nvPr>
            <p:ph type="sldNum" sz="quarter" idx="10"/>
          </p:nvPr>
        </p:nvSpPr>
        <p:spPr/>
        <p:txBody>
          <a:bodyPr/>
          <a:lstStyle/>
          <a:p>
            <a:fld id="{21D0D7F5-E8C8-5E4B-9195-D6A3FAACD294}" type="slidenum">
              <a:rPr lang="en-US" smtClean="0"/>
              <a:t>1</a:t>
            </a:fld>
            <a:endParaRPr lang="en-US"/>
          </a:p>
        </p:txBody>
      </p:sp>
    </p:spTree>
    <p:extLst>
      <p:ext uri="{BB962C8B-B14F-4D97-AF65-F5344CB8AC3E}">
        <p14:creationId xmlns:p14="http://schemas.microsoft.com/office/powerpoint/2010/main" val="419875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Students can ALWAYS look through our websites to see invasive plants, pests, diseases and more!</a:t>
            </a:r>
          </a:p>
        </p:txBody>
      </p:sp>
      <p:sp>
        <p:nvSpPr>
          <p:cNvPr id="4" name="Slide Number Placeholder 3"/>
          <p:cNvSpPr>
            <a:spLocks noGrp="1"/>
          </p:cNvSpPr>
          <p:nvPr>
            <p:ph type="sldNum" sz="quarter" idx="10"/>
          </p:nvPr>
        </p:nvSpPr>
        <p:spPr/>
        <p:txBody>
          <a:bodyPr/>
          <a:lstStyle/>
          <a:p>
            <a:fld id="{21D0D7F5-E8C8-5E4B-9195-D6A3FAACD294}" type="slidenum">
              <a:rPr lang="en-US" smtClean="0"/>
              <a:t>13</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14</a:t>
            </a:fld>
            <a:endParaRPr lang="en-US" dirty="0"/>
          </a:p>
        </p:txBody>
      </p:sp>
    </p:spTree>
    <p:extLst>
      <p:ext uri="{BB962C8B-B14F-4D97-AF65-F5344CB8AC3E}">
        <p14:creationId xmlns:p14="http://schemas.microsoft.com/office/powerpoint/2010/main" val="363696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15</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Detection is one way to prevent their spread.  \We monitor to try to detect them as soon as possible, so that steps can be take to prevent their spread into an area. </a:t>
            </a:r>
          </a:p>
          <a:p>
            <a:pPr lvl="0"/>
            <a:r>
              <a:rPr lang="en-US" dirty="0"/>
              <a:t>Need to remain vigilant!</a:t>
            </a:r>
          </a:p>
        </p:txBody>
      </p:sp>
      <p:sp>
        <p:nvSpPr>
          <p:cNvPr id="4" name="Slide Number Placeholder 3"/>
          <p:cNvSpPr>
            <a:spLocks noGrp="1"/>
          </p:cNvSpPr>
          <p:nvPr>
            <p:ph type="sldNum" sz="quarter" idx="10"/>
          </p:nvPr>
        </p:nvSpPr>
        <p:spPr/>
        <p:txBody>
          <a:bodyPr/>
          <a:lstStyle/>
          <a:p>
            <a:fld id="{21D0D7F5-E8C8-5E4B-9195-D6A3FAACD294}" type="slidenum">
              <a:rPr lang="en-US" smtClean="0"/>
              <a:t>16</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pPr lvl="0"/>
            <a:r>
              <a:rPr lang="en-US" b="1" dirty="0"/>
              <a:t>REPORTING ON COMPUTER:</a:t>
            </a:r>
          </a:p>
          <a:p>
            <a:r>
              <a:rPr lang="en-US" dirty="0"/>
              <a:t>You can scroll through Invasive Species </a:t>
            </a:r>
            <a:r>
              <a:rPr lang="en-US" b="1" dirty="0"/>
              <a:t>on the homepage</a:t>
            </a:r>
            <a:r>
              <a:rPr lang="en-US" b="0" dirty="0"/>
              <a:t> to report certain species of great concern in TX.</a:t>
            </a:r>
            <a:endParaRPr lang="en-US" dirty="0"/>
          </a:p>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17</a:t>
            </a:fld>
            <a:endParaRPr lang="en-US"/>
          </a:p>
        </p:txBody>
      </p:sp>
    </p:spTree>
    <p:extLst>
      <p:ext uri="{BB962C8B-B14F-4D97-AF65-F5344CB8AC3E}">
        <p14:creationId xmlns:p14="http://schemas.microsoft.com/office/powerpoint/2010/main" val="199949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pPr lvl="0"/>
            <a:r>
              <a:rPr lang="en-US" b="1" dirty="0"/>
              <a:t>REPORTING ON COMPUTER:</a:t>
            </a:r>
            <a:endParaRPr lang="en-US" dirty="0"/>
          </a:p>
          <a:p>
            <a:r>
              <a:rPr lang="en-US" dirty="0"/>
              <a:t>First, upload the photo you're going to use in your report to your computer. Go to texasinvasives.org, click on the </a:t>
            </a:r>
            <a:r>
              <a:rPr lang="en-US" b="1" dirty="0"/>
              <a:t>TAKE ACTION</a:t>
            </a:r>
            <a:r>
              <a:rPr lang="en-US" dirty="0"/>
              <a:t> tab, and then click on the </a:t>
            </a:r>
            <a:r>
              <a:rPr lang="en-US" b="1" dirty="0"/>
              <a:t>REPORT IT</a:t>
            </a:r>
            <a:r>
              <a:rPr lang="en-US" dirty="0"/>
              <a:t> link in the left-hand navigation menu.</a:t>
            </a:r>
          </a:p>
          <a:p>
            <a:r>
              <a:rPr lang="en-US" dirty="0"/>
              <a:t>Scroll to the species you want to report, click on the image or the "Report It" button, and then complete the form.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The photo file must be no larger than 2 MB in size</a:t>
            </a:r>
            <a:r>
              <a:rPr lang="en-US" i="1" dirty="0"/>
              <a:t>.</a:t>
            </a:r>
            <a:endParaRPr lang="en-US" dirty="0"/>
          </a:p>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18</a:t>
            </a:fld>
            <a:endParaRPr lang="en-US"/>
          </a:p>
        </p:txBody>
      </p:sp>
    </p:spTree>
    <p:extLst>
      <p:ext uri="{BB962C8B-B14F-4D97-AF65-F5344CB8AC3E}">
        <p14:creationId xmlns:p14="http://schemas.microsoft.com/office/powerpoint/2010/main" val="1966293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pPr lvl="0"/>
            <a:r>
              <a:rPr lang="en-US" dirty="0"/>
              <a:t>A form will pop-up, be sure to </a:t>
            </a:r>
            <a:r>
              <a:rPr lang="en-US" b="1" u="sng" dirty="0"/>
              <a:t>include email, location and a photo for validation.</a:t>
            </a:r>
          </a:p>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19</a:t>
            </a:fld>
            <a:endParaRPr lang="en-US"/>
          </a:p>
        </p:txBody>
      </p:sp>
    </p:spTree>
    <p:extLst>
      <p:ext uri="{BB962C8B-B14F-4D97-AF65-F5344CB8AC3E}">
        <p14:creationId xmlns:p14="http://schemas.microsoft.com/office/powerpoint/2010/main" val="384862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b="1" dirty="0"/>
              <a:t>REPORTING ON MOBILE APP</a:t>
            </a:r>
          </a:p>
          <a:p>
            <a:pPr lvl="0"/>
            <a:r>
              <a:rPr lang="en-US" dirty="0"/>
              <a:t>Tapping on the species allows the user to submit this information. </a:t>
            </a:r>
            <a:r>
              <a:rPr lang="en-US" b="1" dirty="0"/>
              <a:t>The report is then sent to experts, who will determine whether further action is needed.</a:t>
            </a:r>
          </a:p>
          <a:p>
            <a:pPr lvl="0"/>
            <a:r>
              <a:rPr lang="en-US" b="1" dirty="0"/>
              <a:t>ANYONE can submit a report</a:t>
            </a:r>
            <a:r>
              <a:rPr lang="en-US" dirty="0"/>
              <a:t>.</a:t>
            </a:r>
          </a:p>
        </p:txBody>
      </p:sp>
      <p:sp>
        <p:nvSpPr>
          <p:cNvPr id="4" name="Slide Number Placeholder 3"/>
          <p:cNvSpPr>
            <a:spLocks noGrp="1"/>
          </p:cNvSpPr>
          <p:nvPr>
            <p:ph type="sldNum" sz="quarter" idx="10"/>
          </p:nvPr>
        </p:nvSpPr>
        <p:spPr/>
        <p:txBody>
          <a:bodyPr/>
          <a:lstStyle/>
          <a:p>
            <a:fld id="{21D0D7F5-E8C8-5E4B-9195-D6A3FAACD294}" type="slidenum">
              <a:rPr lang="en-US" smtClean="0"/>
              <a:t>20</a:t>
            </a:fld>
            <a:endParaRPr lang="en-US" dirty="0"/>
          </a:p>
        </p:txBody>
      </p:sp>
    </p:spTree>
    <p:extLst>
      <p:ext uri="{BB962C8B-B14F-4D97-AF65-F5344CB8AC3E}">
        <p14:creationId xmlns:p14="http://schemas.microsoft.com/office/powerpoint/2010/main" val="206708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your students have gone through a 2-week course about Agricultural Biosecurity and Invasive Species. They are MORE THAN WELCOMED to sign up as a Citizen Scientist with Texasinvasives.org </a:t>
            </a:r>
          </a:p>
        </p:txBody>
      </p:sp>
      <p:sp>
        <p:nvSpPr>
          <p:cNvPr id="4" name="Slide Number Placeholder 3"/>
          <p:cNvSpPr>
            <a:spLocks noGrp="1"/>
          </p:cNvSpPr>
          <p:nvPr>
            <p:ph type="sldNum" sz="quarter" idx="5"/>
          </p:nvPr>
        </p:nvSpPr>
        <p:spPr/>
        <p:txBody>
          <a:bodyPr/>
          <a:lstStyle/>
          <a:p>
            <a:fld id="{21D0D7F5-E8C8-5E4B-9195-D6A3FAACD294}" type="slidenum">
              <a:rPr lang="en-US" smtClean="0"/>
              <a:t>21</a:t>
            </a:fld>
            <a:endParaRPr lang="en-US"/>
          </a:p>
        </p:txBody>
      </p:sp>
    </p:spTree>
    <p:extLst>
      <p:ext uri="{BB962C8B-B14F-4D97-AF65-F5344CB8AC3E}">
        <p14:creationId xmlns:p14="http://schemas.microsoft.com/office/powerpoint/2010/main" val="1931157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your students have gone through a 2-week course about Agricultural Biosecurity and Invasive Species. They are MORE THAN WELCOMED to sign up as a Citizen Scientist with Texasinvasives.org </a:t>
            </a:r>
          </a:p>
        </p:txBody>
      </p:sp>
      <p:sp>
        <p:nvSpPr>
          <p:cNvPr id="4" name="Slide Number Placeholder 3"/>
          <p:cNvSpPr>
            <a:spLocks noGrp="1"/>
          </p:cNvSpPr>
          <p:nvPr>
            <p:ph type="sldNum" sz="quarter" idx="5"/>
          </p:nvPr>
        </p:nvSpPr>
        <p:spPr/>
        <p:txBody>
          <a:bodyPr/>
          <a:lstStyle/>
          <a:p>
            <a:fld id="{21D0D7F5-E8C8-5E4B-9195-D6A3FAACD294}" type="slidenum">
              <a:rPr lang="en-US" smtClean="0"/>
              <a:t>22</a:t>
            </a:fld>
            <a:endParaRPr lang="en-US"/>
          </a:p>
        </p:txBody>
      </p:sp>
    </p:spTree>
    <p:extLst>
      <p:ext uri="{BB962C8B-B14F-4D97-AF65-F5344CB8AC3E}">
        <p14:creationId xmlns:p14="http://schemas.microsoft.com/office/powerpoint/2010/main" val="2467292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0D7F5-E8C8-5E4B-9195-D6A3FAACD294}" type="slidenum">
              <a:rPr lang="en-US" smtClean="0"/>
              <a:t>2</a:t>
            </a:fld>
            <a:endParaRPr lang="en-US"/>
          </a:p>
        </p:txBody>
      </p:sp>
    </p:spTree>
    <p:extLst>
      <p:ext uri="{BB962C8B-B14F-4D97-AF65-F5344CB8AC3E}">
        <p14:creationId xmlns:p14="http://schemas.microsoft.com/office/powerpoint/2010/main" val="329866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24</a:t>
            </a:fld>
            <a:endParaRPr lang="en-US"/>
          </a:p>
        </p:txBody>
      </p:sp>
    </p:spTree>
    <p:extLst>
      <p:ext uri="{BB962C8B-B14F-4D97-AF65-F5344CB8AC3E}">
        <p14:creationId xmlns:p14="http://schemas.microsoft.com/office/powerpoint/2010/main" val="1512677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Remember to define an audience in your poster. </a:t>
            </a:r>
          </a:p>
          <a:p>
            <a:pPr lvl="0"/>
            <a:r>
              <a:rPr lang="en-US" b="1" dirty="0"/>
              <a:t>	Who are you trying to sell this to? </a:t>
            </a:r>
          </a:p>
          <a:p>
            <a:pPr lvl="0"/>
            <a:r>
              <a:rPr lang="en-US" b="1" dirty="0"/>
              <a:t>Make the poster look like a billboard in trying to reach out to the audience.</a:t>
            </a:r>
          </a:p>
        </p:txBody>
      </p:sp>
      <p:sp>
        <p:nvSpPr>
          <p:cNvPr id="4" name="Slide Number Placeholder 3"/>
          <p:cNvSpPr>
            <a:spLocks noGrp="1"/>
          </p:cNvSpPr>
          <p:nvPr>
            <p:ph type="sldNum" sz="quarter" idx="10"/>
          </p:nvPr>
        </p:nvSpPr>
        <p:spPr/>
        <p:txBody>
          <a:bodyPr/>
          <a:lstStyle/>
          <a:p>
            <a:fld id="{21D0D7F5-E8C8-5E4B-9195-D6A3FAACD294}" type="slidenum">
              <a:rPr lang="en-US" smtClean="0"/>
              <a:t>25</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26</a:t>
            </a:fld>
            <a:endParaRPr lang="en-US"/>
          </a:p>
        </p:txBody>
      </p:sp>
    </p:spTree>
    <p:extLst>
      <p:ext uri="{BB962C8B-B14F-4D97-AF65-F5344CB8AC3E}">
        <p14:creationId xmlns:p14="http://schemas.microsoft.com/office/powerpoint/2010/main" val="129258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best method for combatting the effects of invasive species is to </a:t>
            </a:r>
            <a:r>
              <a:rPr lang="en-US" sz="1200" b="1" kern="1200" dirty="0">
                <a:solidFill>
                  <a:schemeClr val="tx1"/>
                </a:solidFill>
                <a:effectLst/>
                <a:ea typeface="+mn-ea"/>
                <a:cs typeface="+mn-cs"/>
              </a:rPr>
              <a:t>prevent their initial introduction.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Regulation, including import restrictions, inspections and prohibited lists work to stop movement and introduction of invasive species. The USDA APHIS is primarily tasked with preventing introductions to the nation, in which it prevents entry and establishment through intrastate and international trade. </a:t>
            </a:r>
          </a:p>
        </p:txBody>
      </p:sp>
      <p:sp>
        <p:nvSpPr>
          <p:cNvPr id="4" name="Slide Number Placeholder 3"/>
          <p:cNvSpPr>
            <a:spLocks noGrp="1"/>
          </p:cNvSpPr>
          <p:nvPr>
            <p:ph type="sldNum" sz="quarter" idx="10"/>
          </p:nvPr>
        </p:nvSpPr>
        <p:spPr/>
        <p:txBody>
          <a:bodyPr/>
          <a:lstStyle/>
          <a:p>
            <a:fld id="{21D0D7F5-E8C8-5E4B-9195-D6A3FAACD294}" type="slidenum">
              <a:rPr lang="en-US" smtClean="0"/>
              <a:t>5</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Public awareness of invasive species and the</a:t>
            </a:r>
            <a:r>
              <a:rPr lang="en-US" sz="1200" kern="1200" baseline="0" dirty="0">
                <a:solidFill>
                  <a:schemeClr val="tx1"/>
                </a:solidFill>
                <a:effectLst/>
                <a:ea typeface="+mn-ea"/>
                <a:cs typeface="+mn-cs"/>
              </a:rPr>
              <a:t> damage they can cause </a:t>
            </a:r>
            <a:r>
              <a:rPr lang="en-US" sz="1200" kern="1200" dirty="0">
                <a:solidFill>
                  <a:schemeClr val="tx1"/>
                </a:solidFill>
                <a:effectLst/>
                <a:ea typeface="+mn-ea"/>
                <a:cs typeface="+mn-cs"/>
              </a:rPr>
              <a:t>is key to successful action. </a:t>
            </a:r>
          </a:p>
        </p:txBody>
      </p:sp>
      <p:sp>
        <p:nvSpPr>
          <p:cNvPr id="4" name="Slide Number Placeholder 3"/>
          <p:cNvSpPr>
            <a:spLocks noGrp="1"/>
          </p:cNvSpPr>
          <p:nvPr>
            <p:ph type="sldNum" sz="quarter" idx="10"/>
          </p:nvPr>
        </p:nvSpPr>
        <p:spPr/>
        <p:txBody>
          <a:bodyPr/>
          <a:lstStyle/>
          <a:p>
            <a:fld id="{21D0D7F5-E8C8-5E4B-9195-D6A3FAACD294}" type="slidenum">
              <a:rPr lang="en-US" smtClean="0"/>
              <a:t>6</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We also publish a monthly email newsletter, the iWire, which contains species alerts, information on upcoming events and news features. </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7</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8</a:t>
            </a:fld>
            <a:endParaRPr lang="en-US"/>
          </a:p>
        </p:txBody>
      </p:sp>
    </p:spTree>
    <p:extLst>
      <p:ext uri="{BB962C8B-B14F-4D97-AF65-F5344CB8AC3E}">
        <p14:creationId xmlns:p14="http://schemas.microsoft.com/office/powerpoint/2010/main" val="215304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9</a:t>
            </a:fld>
            <a:endParaRPr lang="en-US"/>
          </a:p>
        </p:txBody>
      </p:sp>
    </p:spTree>
    <p:extLst>
      <p:ext uri="{BB962C8B-B14F-4D97-AF65-F5344CB8AC3E}">
        <p14:creationId xmlns:p14="http://schemas.microsoft.com/office/powerpoint/2010/main" val="607055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Next we’ll discuss how YOU can help prevent the spread of invasives.</a:t>
            </a:r>
          </a:p>
        </p:txBody>
      </p:sp>
      <p:sp>
        <p:nvSpPr>
          <p:cNvPr id="4" name="Slide Number Placeholder 3"/>
          <p:cNvSpPr>
            <a:spLocks noGrp="1"/>
          </p:cNvSpPr>
          <p:nvPr>
            <p:ph type="sldNum" sz="quarter" idx="10"/>
          </p:nvPr>
        </p:nvSpPr>
        <p:spPr/>
        <p:txBody>
          <a:bodyPr/>
          <a:lstStyle/>
          <a:p>
            <a:fld id="{21D0D7F5-E8C8-5E4B-9195-D6A3FAACD294}" type="slidenum">
              <a:rPr lang="en-US" smtClean="0"/>
              <a:t>10</a:t>
            </a:fld>
            <a:endParaRPr lang="en-US"/>
          </a:p>
        </p:txBody>
      </p:sp>
    </p:spTree>
    <p:extLst>
      <p:ext uri="{BB962C8B-B14F-4D97-AF65-F5344CB8AC3E}">
        <p14:creationId xmlns:p14="http://schemas.microsoft.com/office/powerpoint/2010/main" val="213832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12</a:t>
            </a:fld>
            <a:endParaRPr lang="en-US"/>
          </a:p>
        </p:txBody>
      </p:sp>
    </p:spTree>
    <p:extLst>
      <p:ext uri="{BB962C8B-B14F-4D97-AF65-F5344CB8AC3E}">
        <p14:creationId xmlns:p14="http://schemas.microsoft.com/office/powerpoint/2010/main" val="11434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58539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19809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185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5165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590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24946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81700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307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985088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3040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E7A403-C413-3A4F-A5B7-89E2D211299E}" type="datetimeFigureOut">
              <a:rPr lang="en-US" smtClean="0"/>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6874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E7A403-C413-3A4F-A5B7-89E2D211299E}" type="datetimeFigureOut">
              <a:rPr lang="en-US" smtClean="0"/>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98732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E7A403-C413-3A4F-A5B7-89E2D211299E}" type="datetimeFigureOut">
              <a:rPr lang="en-US" smtClean="0"/>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95500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7A403-C413-3A4F-A5B7-89E2D211299E}" type="datetimeFigureOut">
              <a:rPr lang="en-US" smtClean="0"/>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09921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2161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46460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E7A403-C413-3A4F-A5B7-89E2D211299E}" type="datetimeFigureOut">
              <a:rPr lang="en-US" smtClean="0"/>
              <a:t>7/17/2025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1A7BC42-059E-8145-A0E7-19B093456598}" type="slidenum">
              <a:rPr lang="en-US" smtClean="0"/>
              <a:t>‹#›</a:t>
            </a:fld>
            <a:endParaRPr lang="en-US"/>
          </a:p>
        </p:txBody>
      </p:sp>
    </p:spTree>
    <p:extLst>
      <p:ext uri="{BB962C8B-B14F-4D97-AF65-F5344CB8AC3E}">
        <p14:creationId xmlns:p14="http://schemas.microsoft.com/office/powerpoint/2010/main" val="236976816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galvbayinvasives.org/" TargetMode="External"/><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4.pn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2.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40.jp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texasinvasives.org/worksho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2.jpeg"/><Relationship Id="rId4" Type="http://schemas.openxmlformats.org/officeDocument/2006/relationships/image" Target="../media/image5.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jpe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jpe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hyperlink" Target="https://www.ndsu.edu/agriculture/ag-hub/ag-topics/livestock" TargetMode="External"/><Relationship Id="rId3" Type="http://schemas.openxmlformats.org/officeDocument/2006/relationships/image" Target="../media/image4.png"/><Relationship Id="rId7" Type="http://schemas.openxmlformats.org/officeDocument/2006/relationships/image" Target="../media/image2.jpe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2.jpg"/><Relationship Id="rId5" Type="http://schemas.openxmlformats.org/officeDocument/2006/relationships/image" Target="../media/image6.png"/><Relationship Id="rId10" Type="http://schemas.openxmlformats.org/officeDocument/2006/relationships/hyperlink" Target="https://www.abc.net.au/news/rural/2016-08-26/biosecurity-officers-look-ahead-to-increased-bee-hive-movements/7779822" TargetMode="External"/><Relationship Id="rId4" Type="http://schemas.openxmlformats.org/officeDocument/2006/relationships/image" Target="../media/image5.png"/><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2.jpeg"/><Relationship Id="rId12" Type="http://schemas.openxmlformats.org/officeDocument/2006/relationships/image" Target="../media/image27.png"/><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6.png"/><Relationship Id="rId5" Type="http://schemas.openxmlformats.org/officeDocument/2006/relationships/image" Target="../media/image6.png"/><Relationship Id="rId15" Type="http://schemas.openxmlformats.org/officeDocument/2006/relationships/image" Target="../media/image29.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25.png"/><Relationship Id="rId1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878305" y="1046747"/>
            <a:ext cx="7435515" cy="4535906"/>
          </a:xfrm>
          <a:prstGeom prst="roundRect">
            <a:avLst/>
          </a:prstGeom>
          <a:solidFill>
            <a:srgbClr val="ECF1E7">
              <a:alpha val="85882"/>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3600" b="1" dirty="0">
                <a:solidFill>
                  <a:schemeClr val="tx2">
                    <a:lumMod val="50000"/>
                  </a:schemeClr>
                </a:solidFill>
                <a:latin typeface="Century Gothic" panose="020B0502020202020204" pitchFamily="34" charset="0"/>
              </a:rPr>
              <a:t>Take Action</a:t>
            </a:r>
            <a:br>
              <a:rPr lang="en-US" sz="3200" b="1" dirty="0">
                <a:solidFill>
                  <a:schemeClr val="accent1">
                    <a:lumMod val="50000"/>
                  </a:schemeClr>
                </a:solidFill>
                <a:latin typeface="Century Gothic" panose="020B0502020202020204" pitchFamily="34" charset="0"/>
              </a:rPr>
            </a:br>
            <a:endParaRPr lang="en-US" sz="1600" dirty="0">
              <a:solidFill>
                <a:schemeClr val="accent6">
                  <a:lumMod val="50000"/>
                </a:schemeClr>
              </a:solidFill>
              <a:latin typeface="Candara" panose="020E0502030303020204" pitchFamily="34" charset="0"/>
              <a:cs typeface="WC ROUGHTRAD Bta"/>
            </a:endParaRPr>
          </a:p>
          <a:p>
            <a:pPr algn="ctr"/>
            <a:endParaRPr lang="en-US" sz="4000" b="1" i="1" dirty="0">
              <a:solidFill>
                <a:prstClr val="black"/>
              </a:solidFill>
              <a:latin typeface="Candara" panose="020E0502030303020204" pitchFamily="34" charset="0"/>
              <a:cs typeface="WC ROUGHTRAD Bta"/>
            </a:endParaRPr>
          </a:p>
          <a:p>
            <a:pPr algn="ctr"/>
            <a:r>
              <a:rPr lang="en-US" sz="2400" b="1" dirty="0">
                <a:solidFill>
                  <a:schemeClr val="tx2">
                    <a:lumMod val="50000"/>
                  </a:schemeClr>
                </a:solidFill>
                <a:latin typeface="Candara" panose="020E0502030303020204" pitchFamily="34" charset="0"/>
              </a:rPr>
              <a:t>USDA-APHIS </a:t>
            </a:r>
          </a:p>
          <a:p>
            <a:pPr algn="ctr"/>
            <a:r>
              <a:rPr lang="en-US" sz="2400" b="1" dirty="0">
                <a:solidFill>
                  <a:schemeClr val="tx2">
                    <a:lumMod val="50000"/>
                  </a:schemeClr>
                </a:solidFill>
                <a:latin typeface="Candara" panose="020E0502030303020204" pitchFamily="34" charset="0"/>
              </a:rPr>
              <a:t>Texas Invasive Species Institute (TISI)</a:t>
            </a:r>
          </a:p>
          <a:p>
            <a:pPr algn="ctr"/>
            <a:r>
              <a:rPr lang="en-US" sz="2400" b="1" dirty="0">
                <a:solidFill>
                  <a:schemeClr val="tx2">
                    <a:lumMod val="50000"/>
                  </a:schemeClr>
                </a:solidFill>
                <a:latin typeface="Candara" panose="020E0502030303020204" pitchFamily="34" charset="0"/>
              </a:rPr>
              <a:t>SHSU Agriculture Sciences</a:t>
            </a:r>
          </a:p>
          <a:p>
            <a:pPr algn="ctr"/>
            <a:r>
              <a:rPr lang="en-US" sz="2400" b="1" dirty="0">
                <a:solidFill>
                  <a:schemeClr val="tx2">
                    <a:lumMod val="50000"/>
                  </a:schemeClr>
                </a:solidFill>
                <a:latin typeface="Candara" panose="020E0502030303020204" pitchFamily="34" charset="0"/>
              </a:rPr>
              <a:t>SHSU Engineering Technology</a:t>
            </a:r>
            <a:endParaRPr lang="en-US" b="1" dirty="0">
              <a:solidFill>
                <a:schemeClr val="tx2">
                  <a:lumMod val="50000"/>
                </a:schemeClr>
              </a:solidFill>
              <a:latin typeface="Candara" panose="020E0502030303020204" pitchFamily="34" charset="0"/>
            </a:endParaRPr>
          </a:p>
        </p:txBody>
      </p:sp>
      <p:pic>
        <p:nvPicPr>
          <p:cNvPr id="8" name="Picture 7"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785" y="-48128"/>
            <a:ext cx="4521348" cy="613611"/>
          </a:xfrm>
          <a:prstGeom prst="rect">
            <a:avLst/>
          </a:prstGeom>
        </p:spPr>
      </p:pic>
      <p:pic>
        <p:nvPicPr>
          <p:cNvPr id="9" name="Picture 8">
            <a:extLst>
              <a:ext uri="{FF2B5EF4-FFF2-40B4-BE49-F238E27FC236}">
                <a16:creationId xmlns:a16="http://schemas.microsoft.com/office/drawing/2014/main" id="{E1590D70-7FC3-4EE8-B141-3F32A3D51C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6" name="Picture 5">
            <a:extLst>
              <a:ext uri="{FF2B5EF4-FFF2-40B4-BE49-F238E27FC236}">
                <a16:creationId xmlns:a16="http://schemas.microsoft.com/office/drawing/2014/main" id="{5F62DABF-7989-44A4-A27D-74CF42C5A177}"/>
              </a:ext>
            </a:extLst>
          </p:cNvPr>
          <p:cNvPicPr>
            <a:picLocks noChangeAspect="1"/>
          </p:cNvPicPr>
          <p:nvPr/>
        </p:nvPicPr>
        <p:blipFill rotWithShape="1">
          <a:blip r:embed="rId5"/>
          <a:srcRect l="4889" t="78762" r="7000" b="8095"/>
          <a:stretch/>
        </p:blipFill>
        <p:spPr>
          <a:xfrm>
            <a:off x="1" y="6055020"/>
            <a:ext cx="9144000" cy="810714"/>
          </a:xfrm>
          <a:prstGeom prst="rect">
            <a:avLst/>
          </a:prstGeom>
        </p:spPr>
      </p:pic>
    </p:spTree>
    <p:extLst>
      <p:ext uri="{BB962C8B-B14F-4D97-AF65-F5344CB8AC3E}">
        <p14:creationId xmlns:p14="http://schemas.microsoft.com/office/powerpoint/2010/main" val="3039204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163426" y="1531088"/>
            <a:ext cx="6817148" cy="2666848"/>
          </a:xfrm>
          <a:prstGeom prst="roundRect">
            <a:avLst>
              <a:gd name="adj" fmla="val 19851"/>
            </a:avLst>
          </a:prstGeom>
          <a:solidFill>
            <a:srgbClr val="ECF1E7">
              <a:alpha val="83922"/>
            </a:srgbClr>
          </a:solidFill>
          <a:ln>
            <a:solidFill>
              <a:schemeClr val="tx2">
                <a:lumMod val="50000"/>
              </a:schemeClr>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4800" b="1" dirty="0">
                <a:solidFill>
                  <a:schemeClr val="accent4">
                    <a:lumMod val="50000"/>
                  </a:schemeClr>
                </a:solidFill>
                <a:latin typeface="Century Gothic" panose="020B0502020202020204" pitchFamily="34" charset="0"/>
                <a:cs typeface="WC ROUGHTRAD Bta"/>
              </a:rPr>
              <a:t>Take Action!</a:t>
            </a:r>
          </a:p>
          <a:p>
            <a:pPr algn="ctr"/>
            <a:endParaRPr lang="en-US" sz="2000" b="1" dirty="0">
              <a:solidFill>
                <a:schemeClr val="accent2">
                  <a:lumMod val="50000"/>
                </a:schemeClr>
              </a:solidFill>
              <a:latin typeface="Century Gothic" panose="020B0502020202020204" pitchFamily="34" charset="0"/>
              <a:cs typeface="WC ROUGHTRAD Bta"/>
            </a:endParaRPr>
          </a:p>
          <a:p>
            <a:pPr algn="ctr"/>
            <a:r>
              <a:rPr lang="en-US" sz="3600" b="1" dirty="0">
                <a:solidFill>
                  <a:schemeClr val="tx2">
                    <a:lumMod val="50000"/>
                  </a:schemeClr>
                </a:solidFill>
                <a:latin typeface="Century Gothic" panose="020B0502020202020204" pitchFamily="34" charset="0"/>
                <a:cs typeface="WC ROUGHTRAD Bta"/>
              </a:rPr>
              <a:t>Preventing Invasive Species</a:t>
            </a:r>
          </a:p>
          <a:p>
            <a:pPr algn="ctr"/>
            <a:r>
              <a:rPr lang="en-US" sz="2800" b="1" dirty="0">
                <a:solidFill>
                  <a:schemeClr val="tx2">
                    <a:lumMod val="75000"/>
                  </a:schemeClr>
                </a:solidFill>
                <a:latin typeface="Century Gothic" panose="020B0502020202020204" pitchFamily="34" charset="0"/>
                <a:cs typeface="WC ROUGHTRAD Bta"/>
              </a:rPr>
              <a:t>&amp; How to Report Sightings</a:t>
            </a:r>
          </a:p>
        </p:txBody>
      </p:sp>
      <p:pic>
        <p:nvPicPr>
          <p:cNvPr id="5" name="Picture 4">
            <a:extLst>
              <a:ext uri="{FF2B5EF4-FFF2-40B4-BE49-F238E27FC236}">
                <a16:creationId xmlns:a16="http://schemas.microsoft.com/office/drawing/2014/main" id="{FCC574EC-778B-4028-A2E0-8FED2D70D4A4}"/>
              </a:ext>
            </a:extLst>
          </p:cNvPr>
          <p:cNvPicPr>
            <a:picLocks noChangeAspect="1"/>
          </p:cNvPicPr>
          <p:nvPr/>
        </p:nvPicPr>
        <p:blipFill rotWithShape="1">
          <a:blip r:embed="rId3"/>
          <a:srcRect l="4889" t="78762" r="7000" b="8095"/>
          <a:stretch/>
        </p:blipFill>
        <p:spPr>
          <a:xfrm>
            <a:off x="1" y="6036893"/>
            <a:ext cx="9144000" cy="810714"/>
          </a:xfrm>
          <a:prstGeom prst="rect">
            <a:avLst/>
          </a:prstGeom>
        </p:spPr>
      </p:pic>
      <p:pic>
        <p:nvPicPr>
          <p:cNvPr id="6" name="Picture 5" descr="header_logo.png">
            <a:extLst>
              <a:ext uri="{FF2B5EF4-FFF2-40B4-BE49-F238E27FC236}">
                <a16:creationId xmlns:a16="http://schemas.microsoft.com/office/drawing/2014/main" id="{BA8D2279-A8D6-4614-A968-2008C0BE7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8" name="Picture 7">
            <a:extLst>
              <a:ext uri="{FF2B5EF4-FFF2-40B4-BE49-F238E27FC236}">
                <a16:creationId xmlns:a16="http://schemas.microsoft.com/office/drawing/2014/main" id="{79DE074C-4F8C-4B5B-8208-F81A0A54286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Tree>
    <p:extLst>
      <p:ext uri="{BB962C8B-B14F-4D97-AF65-F5344CB8AC3E}">
        <p14:creationId xmlns:p14="http://schemas.microsoft.com/office/powerpoint/2010/main" val="2014529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A8D6-8263-40DB-4505-9FE94B71963F}"/>
              </a:ext>
            </a:extLst>
          </p:cNvPr>
          <p:cNvSpPr>
            <a:spLocks noGrp="1"/>
          </p:cNvSpPr>
          <p:nvPr>
            <p:ph type="title"/>
          </p:nvPr>
        </p:nvSpPr>
        <p:spPr/>
        <p:txBody>
          <a:bodyPr/>
          <a:lstStyle/>
          <a:p>
            <a:r>
              <a:rPr lang="en-US" dirty="0"/>
              <a:t>Partner Activity: </a:t>
            </a:r>
          </a:p>
        </p:txBody>
      </p:sp>
      <p:sp>
        <p:nvSpPr>
          <p:cNvPr id="3" name="Content Placeholder 2">
            <a:extLst>
              <a:ext uri="{FF2B5EF4-FFF2-40B4-BE49-F238E27FC236}">
                <a16:creationId xmlns:a16="http://schemas.microsoft.com/office/drawing/2014/main" id="{B620D2D8-1272-F8CB-B82A-DB56C208CB0B}"/>
              </a:ext>
            </a:extLst>
          </p:cNvPr>
          <p:cNvSpPr>
            <a:spLocks noGrp="1"/>
          </p:cNvSpPr>
          <p:nvPr>
            <p:ph idx="1"/>
          </p:nvPr>
        </p:nvSpPr>
        <p:spPr>
          <a:xfrm>
            <a:off x="609599" y="2088398"/>
            <a:ext cx="6347714" cy="3880773"/>
          </a:xfrm>
        </p:spPr>
        <p:txBody>
          <a:bodyPr>
            <a:normAutofit lnSpcReduction="10000"/>
          </a:bodyPr>
          <a:lstStyle/>
          <a:p>
            <a:r>
              <a:rPr lang="en-US" dirty="0"/>
              <a:t>Choose a pest that we have covered in this unit and make a brochure!- List, draw, and describe characteristics of the pest on the front cover. </a:t>
            </a:r>
          </a:p>
          <a:p>
            <a:r>
              <a:rPr lang="en-US" b="1" dirty="0"/>
              <a:t>Brochure Requirements: h</a:t>
            </a:r>
          </a:p>
          <a:p>
            <a:r>
              <a:rPr lang="en-US" dirty="0"/>
              <a:t>Strategies for the prevention of the spread</a:t>
            </a:r>
          </a:p>
          <a:p>
            <a:r>
              <a:rPr lang="en-US" dirty="0"/>
              <a:t>Insecticides or Herbicides that can be used to stop the spread</a:t>
            </a:r>
          </a:p>
          <a:p>
            <a:r>
              <a:rPr lang="en-US" dirty="0"/>
              <a:t>Signs of damage in plants</a:t>
            </a:r>
          </a:p>
          <a:p>
            <a:r>
              <a:rPr lang="en-US" dirty="0"/>
              <a:t>Include at least three illustrations in the brochure. </a:t>
            </a:r>
          </a:p>
          <a:p>
            <a:r>
              <a:rPr lang="en-US" dirty="0"/>
              <a:t>What agencies to contact </a:t>
            </a:r>
          </a:p>
          <a:p>
            <a:r>
              <a:rPr lang="en-US" dirty="0"/>
              <a:t>What agricultural crop does this affect?</a:t>
            </a:r>
          </a:p>
          <a:p>
            <a:pPr marL="0" indent="0">
              <a:buNone/>
            </a:pPr>
            <a:endParaRPr lang="en-US" dirty="0"/>
          </a:p>
        </p:txBody>
      </p:sp>
    </p:spTree>
    <p:extLst>
      <p:ext uri="{BB962C8B-B14F-4D97-AF65-F5344CB8AC3E}">
        <p14:creationId xmlns:p14="http://schemas.microsoft.com/office/powerpoint/2010/main" val="1200590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1" y="2048140"/>
            <a:ext cx="9261231" cy="4809858"/>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76270" y="755255"/>
            <a:ext cx="6734893" cy="651480"/>
          </a:xfrm>
          <a:prstGeom prst="roundRect">
            <a:avLst/>
          </a:prstGeom>
          <a:solidFill>
            <a:srgbClr val="ECF1E7">
              <a:alpha val="74902"/>
            </a:srgbClr>
          </a:solidFill>
          <a:ln>
            <a:solidFill>
              <a:schemeClr val="tx2">
                <a:lumMod val="50000"/>
              </a:schemeClr>
            </a:solidFill>
          </a:ln>
        </p:spPr>
        <p:txBody>
          <a:bodyPr>
            <a:normAutofit/>
          </a:bodyPr>
          <a:lstStyle/>
          <a:p>
            <a:r>
              <a:rPr lang="en-US" sz="3200" b="1" u="sng" dirty="0">
                <a:solidFill>
                  <a:schemeClr val="accent5">
                    <a:lumMod val="50000"/>
                  </a:schemeClr>
                </a:solidFill>
                <a:latin typeface="Century Gothic" panose="020B0502020202020204" pitchFamily="34" charset="0"/>
                <a:cs typeface="WC ROUGHTRAD Bta"/>
              </a:rPr>
              <a:t>Take Action!</a:t>
            </a:r>
            <a:r>
              <a:rPr lang="en-US" sz="3200" b="1" dirty="0">
                <a:solidFill>
                  <a:schemeClr val="accent5">
                    <a:lumMod val="50000"/>
                  </a:schemeClr>
                </a:solidFill>
                <a:latin typeface="Century Gothic" panose="020B0502020202020204" pitchFamily="34" charset="0"/>
                <a:cs typeface="WC ROUGHTRAD Bta"/>
              </a:rPr>
              <a:t> </a:t>
            </a:r>
            <a:r>
              <a:rPr lang="en-US" sz="3200" b="1" dirty="0">
                <a:solidFill>
                  <a:schemeClr val="tx2">
                    <a:lumMod val="50000"/>
                  </a:schemeClr>
                </a:solidFill>
                <a:latin typeface="Century Gothic" panose="020B0502020202020204" pitchFamily="34" charset="0"/>
                <a:cs typeface="WC ROUGHTRAD Bta"/>
              </a:rPr>
              <a:t>with Early Detection</a:t>
            </a:r>
            <a:endParaRPr lang="en-US" sz="3000" b="1" dirty="0">
              <a:solidFill>
                <a:srgbClr val="800000"/>
              </a:solidFill>
              <a:latin typeface="Century Gothic" panose="020B0502020202020204" pitchFamily="34" charset="0"/>
              <a:cs typeface="WC ROUGHTRAD Bta"/>
            </a:endParaRPr>
          </a:p>
        </p:txBody>
      </p:sp>
      <p:sp>
        <p:nvSpPr>
          <p:cNvPr id="3" name="Content Placeholder 2"/>
          <p:cNvSpPr>
            <a:spLocks noGrp="1"/>
          </p:cNvSpPr>
          <p:nvPr>
            <p:ph idx="1"/>
          </p:nvPr>
        </p:nvSpPr>
        <p:spPr>
          <a:xfrm>
            <a:off x="298447" y="2360069"/>
            <a:ext cx="5063919" cy="4237988"/>
          </a:xfrm>
        </p:spPr>
        <p:txBody>
          <a:bodyPr>
            <a:normAutofit fontScale="92500" lnSpcReduction="20000"/>
          </a:bodyPr>
          <a:lstStyle/>
          <a:p>
            <a:r>
              <a:rPr lang="en-US" sz="2800" b="1" i="0" dirty="0">
                <a:solidFill>
                  <a:schemeClr val="tx2">
                    <a:lumMod val="50000"/>
                  </a:schemeClr>
                </a:solidFill>
                <a:effectLst/>
              </a:rPr>
              <a:t>Recognize common invaders and keep an eye out for signs of new ones. </a:t>
            </a:r>
          </a:p>
          <a:p>
            <a:r>
              <a:rPr lang="en-US" sz="2800" b="0" i="0" u="sng" dirty="0">
                <a:solidFill>
                  <a:schemeClr val="tx2">
                    <a:lumMod val="50000"/>
                  </a:schemeClr>
                </a:solidFill>
                <a:effectLst/>
              </a:rPr>
              <a:t>Check often:</a:t>
            </a:r>
          </a:p>
          <a:p>
            <a:pPr lvl="1"/>
            <a:r>
              <a:rPr lang="en-US" sz="2600" dirty="0">
                <a:solidFill>
                  <a:schemeClr val="tx2">
                    <a:lumMod val="50000"/>
                  </a:schemeClr>
                </a:solidFill>
              </a:rPr>
              <a:t>A</a:t>
            </a:r>
            <a:r>
              <a:rPr lang="en-US" sz="2600" b="0" i="0" dirty="0">
                <a:solidFill>
                  <a:schemeClr val="tx2">
                    <a:lumMod val="50000"/>
                  </a:schemeClr>
                </a:solidFill>
                <a:effectLst/>
              </a:rPr>
              <a:t>gricultural areas, </a:t>
            </a:r>
          </a:p>
          <a:p>
            <a:pPr lvl="1"/>
            <a:r>
              <a:rPr lang="en-US" sz="2600" b="0" i="0" dirty="0">
                <a:solidFill>
                  <a:schemeClr val="tx2">
                    <a:lumMod val="50000"/>
                  </a:schemeClr>
                </a:solidFill>
                <a:effectLst/>
              </a:rPr>
              <a:t>Trees, </a:t>
            </a:r>
          </a:p>
          <a:p>
            <a:pPr lvl="1"/>
            <a:r>
              <a:rPr lang="en-US" sz="2600" dirty="0">
                <a:solidFill>
                  <a:schemeClr val="tx2">
                    <a:lumMod val="50000"/>
                  </a:schemeClr>
                </a:solidFill>
              </a:rPr>
              <a:t>G</a:t>
            </a:r>
            <a:r>
              <a:rPr lang="en-US" sz="2600" b="0" i="0" dirty="0">
                <a:solidFill>
                  <a:schemeClr val="tx2">
                    <a:lumMod val="50000"/>
                  </a:schemeClr>
                </a:solidFill>
                <a:effectLst/>
              </a:rPr>
              <a:t>ardens and yards, </a:t>
            </a:r>
          </a:p>
          <a:p>
            <a:pPr lvl="1"/>
            <a:r>
              <a:rPr lang="en-US" sz="2600" dirty="0">
                <a:solidFill>
                  <a:schemeClr val="tx2">
                    <a:lumMod val="50000"/>
                  </a:schemeClr>
                </a:solidFill>
              </a:rPr>
              <a:t>V</a:t>
            </a:r>
            <a:r>
              <a:rPr lang="en-US" sz="2600" b="0" i="0" dirty="0">
                <a:solidFill>
                  <a:schemeClr val="tx2">
                    <a:lumMod val="50000"/>
                  </a:schemeClr>
                </a:solidFill>
                <a:effectLst/>
              </a:rPr>
              <a:t>acant lots, </a:t>
            </a:r>
          </a:p>
          <a:p>
            <a:pPr lvl="1"/>
            <a:r>
              <a:rPr lang="en-US" sz="2600" dirty="0">
                <a:solidFill>
                  <a:schemeClr val="tx2">
                    <a:lumMod val="50000"/>
                  </a:schemeClr>
                </a:solidFill>
              </a:rPr>
              <a:t>R</a:t>
            </a:r>
            <a:r>
              <a:rPr lang="en-US" sz="2600" b="0" i="0" dirty="0">
                <a:solidFill>
                  <a:schemeClr val="tx2">
                    <a:lumMod val="50000"/>
                  </a:schemeClr>
                </a:solidFill>
                <a:effectLst/>
              </a:rPr>
              <a:t>oadsides, </a:t>
            </a:r>
          </a:p>
          <a:p>
            <a:pPr lvl="1"/>
            <a:r>
              <a:rPr lang="en-US" sz="2600" dirty="0">
                <a:solidFill>
                  <a:schemeClr val="tx2">
                    <a:lumMod val="50000"/>
                  </a:schemeClr>
                </a:solidFill>
              </a:rPr>
              <a:t>W</a:t>
            </a:r>
            <a:r>
              <a:rPr lang="en-US" sz="2600" b="0" i="0" dirty="0">
                <a:solidFill>
                  <a:schemeClr val="tx2">
                    <a:lumMod val="50000"/>
                  </a:schemeClr>
                </a:solidFill>
                <a:effectLst/>
              </a:rPr>
              <a:t>etlands, </a:t>
            </a:r>
            <a:r>
              <a:rPr lang="en-US" sz="2600" dirty="0">
                <a:solidFill>
                  <a:schemeClr val="tx2">
                    <a:lumMod val="50000"/>
                  </a:schemeClr>
                </a:solidFill>
              </a:rPr>
              <a:t>P</a:t>
            </a:r>
            <a:r>
              <a:rPr lang="en-US" sz="2600" b="0" i="0" dirty="0">
                <a:solidFill>
                  <a:schemeClr val="tx2">
                    <a:lumMod val="50000"/>
                  </a:schemeClr>
                </a:solidFill>
                <a:effectLst/>
              </a:rPr>
              <a:t>onds, and Lakes</a:t>
            </a:r>
            <a:r>
              <a:rPr lang="en-US" sz="2600" b="0" i="0" dirty="0">
                <a:solidFill>
                  <a:schemeClr val="tx2">
                    <a:lumMod val="50000"/>
                  </a:schemeClr>
                </a:solidFill>
                <a:effectLst/>
                <a:latin typeface="Arial" panose="020B0604020202020204" pitchFamily="34" charset="0"/>
              </a:rPr>
              <a:t>.</a:t>
            </a:r>
            <a:endParaRPr lang="en-US" sz="1000" dirty="0">
              <a:solidFill>
                <a:schemeClr val="tx2">
                  <a:lumMod val="50000"/>
                </a:schemeClr>
              </a:solidFill>
              <a:latin typeface="Candara" panose="020E0502030303020204" pitchFamily="34" charset="0"/>
              <a:cs typeface="Candara"/>
            </a:endParaRPr>
          </a:p>
          <a:p>
            <a:pPr marL="0" indent="0">
              <a:buNone/>
            </a:pPr>
            <a:endParaRPr lang="en-US" b="1" i="1" dirty="0">
              <a:solidFill>
                <a:schemeClr val="tx2">
                  <a:lumMod val="50000"/>
                </a:schemeClr>
              </a:solidFill>
              <a:latin typeface="Candara" panose="020E0502030303020204" pitchFamily="34" charset="0"/>
              <a:cs typeface="Candara"/>
            </a:endParaRPr>
          </a:p>
        </p:txBody>
      </p:sp>
      <p:pic>
        <p:nvPicPr>
          <p:cNvPr id="5" name="Picture 4">
            <a:extLst>
              <a:ext uri="{FF2B5EF4-FFF2-40B4-BE49-F238E27FC236}">
                <a16:creationId xmlns:a16="http://schemas.microsoft.com/office/drawing/2014/main" id="{3C07D4D3-D8EE-49BB-8949-D0F1E9A5B162}"/>
              </a:ext>
            </a:extLst>
          </p:cNvPr>
          <p:cNvPicPr>
            <a:picLocks noChangeAspect="1"/>
          </p:cNvPicPr>
          <p:nvPr/>
        </p:nvPicPr>
        <p:blipFill>
          <a:blip r:embed="rId6"/>
          <a:stretch>
            <a:fillRect/>
          </a:stretch>
        </p:blipFill>
        <p:spPr>
          <a:xfrm>
            <a:off x="5362367" y="2558100"/>
            <a:ext cx="3263395" cy="3740727"/>
          </a:xfrm>
          <a:prstGeom prst="rect">
            <a:avLst/>
          </a:prstGeom>
          <a:ln>
            <a:solidFill>
              <a:schemeClr val="tx2">
                <a:lumMod val="50000"/>
              </a:schemeClr>
            </a:solidFill>
          </a:ln>
        </p:spPr>
      </p:pic>
      <p:pic>
        <p:nvPicPr>
          <p:cNvPr id="11" name="Picture 10" descr="header_logo.png">
            <a:extLst>
              <a:ext uri="{FF2B5EF4-FFF2-40B4-BE49-F238E27FC236}">
                <a16:creationId xmlns:a16="http://schemas.microsoft.com/office/drawing/2014/main" id="{3C3735FB-D2AC-4208-AF2A-70B3804A16A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12" name="Picture 11">
            <a:extLst>
              <a:ext uri="{FF2B5EF4-FFF2-40B4-BE49-F238E27FC236}">
                <a16:creationId xmlns:a16="http://schemas.microsoft.com/office/drawing/2014/main" id="{348AB82F-CEC3-4666-95BC-1AE752E2A1D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Tree>
    <p:extLst>
      <p:ext uri="{BB962C8B-B14F-4D97-AF65-F5344CB8AC3E}">
        <p14:creationId xmlns:p14="http://schemas.microsoft.com/office/powerpoint/2010/main" val="315614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F6B78B0-833F-4A17-84E6-22593E3D258A}"/>
              </a:ext>
            </a:extLst>
          </p:cNvPr>
          <p:cNvGrpSpPr/>
          <p:nvPr/>
        </p:nvGrpSpPr>
        <p:grpSpPr>
          <a:xfrm>
            <a:off x="0" y="1956316"/>
            <a:ext cx="9144000" cy="4568036"/>
            <a:chOff x="0" y="1486797"/>
            <a:chExt cx="9144000" cy="4404988"/>
          </a:xfrm>
        </p:grpSpPr>
        <p:pic>
          <p:nvPicPr>
            <p:cNvPr id="20" name="Picture 19" descr="middle.png">
              <a:extLst>
                <a:ext uri="{FF2B5EF4-FFF2-40B4-BE49-F238E27FC236}">
                  <a16:creationId xmlns:a16="http://schemas.microsoft.com/office/drawing/2014/main" id="{4B55D021-F674-4CA3-A370-84A3FA526E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9F3BCA93-41E2-4B82-8991-A9608DC733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518B86FA-92DA-4CB9-BCAF-CC28993106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965680" y="761276"/>
            <a:ext cx="5629985" cy="948387"/>
          </a:xfrm>
          <a:prstGeom prst="roundRect">
            <a:avLst/>
          </a:prstGeom>
          <a:solidFill>
            <a:srgbClr val="ECF1E7">
              <a:alpha val="72941"/>
            </a:srgbClr>
          </a:solidFill>
          <a:ln>
            <a:solidFill>
              <a:schemeClr val="tx2">
                <a:lumMod val="50000"/>
              </a:schemeClr>
            </a:solidFill>
          </a:ln>
        </p:spPr>
        <p:txBody>
          <a:bodyPr lIns="0" tIns="0" rIns="0" bIns="0">
            <a:normAutofit fontScale="90000"/>
          </a:bodyPr>
          <a:lstStyle/>
          <a:p>
            <a:pPr algn="ctr"/>
            <a:r>
              <a:rPr lang="en-US" sz="3600" b="1" dirty="0">
                <a:solidFill>
                  <a:schemeClr val="tx2">
                    <a:lumMod val="50000"/>
                  </a:schemeClr>
                </a:solidFill>
                <a:latin typeface="WC ROUGHTRAD Bta"/>
                <a:cs typeface="WC ROUGHTRAD Bta"/>
              </a:rPr>
              <a:t>Invasive Species Databases</a:t>
            </a:r>
            <a:br>
              <a:rPr lang="en-US" sz="3000" dirty="0">
                <a:solidFill>
                  <a:schemeClr val="tx2">
                    <a:lumMod val="50000"/>
                  </a:schemeClr>
                </a:solidFill>
                <a:latin typeface="WC ROUGHTRAD Bta"/>
                <a:cs typeface="WC ROUGHTRAD Bta"/>
              </a:rPr>
            </a:br>
            <a:r>
              <a:rPr lang="en-US" sz="3000" dirty="0">
                <a:solidFill>
                  <a:schemeClr val="tx2">
                    <a:lumMod val="50000"/>
                  </a:schemeClr>
                </a:solidFill>
                <a:latin typeface="WC ROUGHTRAD Bta"/>
                <a:cs typeface="WC ROUGHTRAD Bta"/>
              </a:rPr>
              <a:t>Texasinvasives.org &amp; tsusinvasives.org</a:t>
            </a:r>
            <a:endParaRPr lang="en-US" sz="3000" dirty="0">
              <a:solidFill>
                <a:schemeClr val="tx2">
                  <a:lumMod val="50000"/>
                </a:schemeClr>
              </a:solidFill>
            </a:endParaRPr>
          </a:p>
        </p:txBody>
      </p:sp>
      <p:sp>
        <p:nvSpPr>
          <p:cNvPr id="3" name="Rectangle 2"/>
          <p:cNvSpPr/>
          <p:nvPr/>
        </p:nvSpPr>
        <p:spPr>
          <a:xfrm>
            <a:off x="3288323" y="2693675"/>
            <a:ext cx="2984700" cy="1431139"/>
          </a:xfrm>
          <a:prstGeom prst="rect">
            <a:avLst/>
          </a:prstGeom>
        </p:spPr>
        <p:txBody>
          <a:bodyPr wrap="square" lIns="91418" tIns="45709" rIns="91418" bIns="45709">
            <a:spAutoFit/>
          </a:bodyPr>
          <a:lstStyle/>
          <a:p>
            <a:pPr algn="ctr">
              <a:spcAft>
                <a:spcPts val="600"/>
              </a:spcAft>
            </a:pPr>
            <a:r>
              <a:rPr lang="en-US" b="1" dirty="0">
                <a:latin typeface="Trebuchet MS"/>
                <a:cs typeface="Trebuchet MS"/>
              </a:rPr>
              <a:t>Illustrated Descriptions</a:t>
            </a:r>
          </a:p>
          <a:p>
            <a:pPr algn="ctr">
              <a:spcAft>
                <a:spcPts val="600"/>
              </a:spcAft>
            </a:pPr>
            <a:r>
              <a:rPr lang="en-US" b="1" dirty="0">
                <a:latin typeface="Trebuchet MS"/>
                <a:cs typeface="Trebuchet MS"/>
              </a:rPr>
              <a:t>Distribution &amp; Habitat</a:t>
            </a:r>
          </a:p>
          <a:p>
            <a:pPr algn="ctr">
              <a:spcAft>
                <a:spcPts val="600"/>
              </a:spcAft>
            </a:pPr>
            <a:r>
              <a:rPr lang="en-US" b="1" dirty="0">
                <a:latin typeface="Trebuchet MS"/>
                <a:cs typeface="Trebuchet MS"/>
              </a:rPr>
              <a:t>Biology &amp; Spread</a:t>
            </a:r>
          </a:p>
          <a:p>
            <a:pPr algn="ctr">
              <a:spcAft>
                <a:spcPts val="600"/>
              </a:spcAft>
            </a:pPr>
            <a:r>
              <a:rPr lang="en-US" b="1" dirty="0">
                <a:latin typeface="Trebuchet MS"/>
                <a:cs typeface="Trebuchet MS"/>
              </a:rPr>
              <a:t>Introduction History</a:t>
            </a:r>
          </a:p>
        </p:txBody>
      </p:sp>
      <p:pic>
        <p:nvPicPr>
          <p:cNvPr id="5" name="Picture 4">
            <a:extLst>
              <a:ext uri="{FF2B5EF4-FFF2-40B4-BE49-F238E27FC236}">
                <a16:creationId xmlns:a16="http://schemas.microsoft.com/office/drawing/2014/main" id="{C8B71AD8-D924-4180-85A2-0DD57EB809E9}"/>
              </a:ext>
            </a:extLst>
          </p:cNvPr>
          <p:cNvPicPr>
            <a:picLocks noChangeAspect="1"/>
          </p:cNvPicPr>
          <p:nvPr/>
        </p:nvPicPr>
        <p:blipFill rotWithShape="1">
          <a:blip r:embed="rId6"/>
          <a:srcRect l="27796" t="9332" r="28421" b="8035"/>
          <a:stretch/>
        </p:blipFill>
        <p:spPr>
          <a:xfrm>
            <a:off x="6060161" y="2438245"/>
            <a:ext cx="3033739" cy="3482824"/>
          </a:xfrm>
          <a:prstGeom prst="rect">
            <a:avLst/>
          </a:prstGeom>
          <a:ln w="12700">
            <a:solidFill>
              <a:schemeClr val="tx2">
                <a:lumMod val="50000"/>
              </a:schemeClr>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D1A8F7B0-A3D0-4DF7-8362-F0A0AA385240}"/>
              </a:ext>
            </a:extLst>
          </p:cNvPr>
          <p:cNvSpPr/>
          <p:nvPr/>
        </p:nvSpPr>
        <p:spPr>
          <a:xfrm>
            <a:off x="3288323" y="4124814"/>
            <a:ext cx="2984700" cy="1431139"/>
          </a:xfrm>
          <a:prstGeom prst="rect">
            <a:avLst/>
          </a:prstGeom>
        </p:spPr>
        <p:txBody>
          <a:bodyPr wrap="square" lIns="91418" tIns="45709" rIns="91418" bIns="45709">
            <a:spAutoFit/>
          </a:bodyPr>
          <a:lstStyle/>
          <a:p>
            <a:pPr algn="ctr">
              <a:spcAft>
                <a:spcPts val="600"/>
              </a:spcAft>
            </a:pPr>
            <a:r>
              <a:rPr lang="en-US" b="1" dirty="0">
                <a:latin typeface="Trebuchet MS"/>
                <a:cs typeface="Trebuchet MS"/>
              </a:rPr>
              <a:t>Ecological Threats</a:t>
            </a:r>
          </a:p>
          <a:p>
            <a:pPr algn="ctr">
              <a:spcAft>
                <a:spcPts val="600"/>
              </a:spcAft>
            </a:pPr>
            <a:r>
              <a:rPr lang="en-US" b="1" dirty="0">
                <a:latin typeface="Trebuchet MS"/>
                <a:cs typeface="Trebuchet MS"/>
              </a:rPr>
              <a:t>Control &amp; Management</a:t>
            </a:r>
          </a:p>
          <a:p>
            <a:pPr algn="ctr">
              <a:spcAft>
                <a:spcPts val="600"/>
              </a:spcAft>
            </a:pPr>
            <a:r>
              <a:rPr lang="en-US" b="1" dirty="0">
                <a:latin typeface="Trebuchet MS"/>
                <a:cs typeface="Trebuchet MS"/>
              </a:rPr>
              <a:t>Native Look-a-likes</a:t>
            </a:r>
          </a:p>
          <a:p>
            <a:pPr algn="ctr">
              <a:spcAft>
                <a:spcPts val="600"/>
              </a:spcAft>
            </a:pPr>
            <a:r>
              <a:rPr lang="en-US" b="1" dirty="0">
                <a:latin typeface="Trebuchet MS"/>
                <a:cs typeface="Trebuchet MS"/>
              </a:rPr>
              <a:t>References</a:t>
            </a:r>
          </a:p>
        </p:txBody>
      </p:sp>
      <p:pic>
        <p:nvPicPr>
          <p:cNvPr id="7" name="Picture 6">
            <a:extLst>
              <a:ext uri="{FF2B5EF4-FFF2-40B4-BE49-F238E27FC236}">
                <a16:creationId xmlns:a16="http://schemas.microsoft.com/office/drawing/2014/main" id="{712E7B07-94A2-45F7-B3C0-4E8EFFE06AB3}"/>
              </a:ext>
            </a:extLst>
          </p:cNvPr>
          <p:cNvPicPr>
            <a:picLocks noChangeAspect="1"/>
          </p:cNvPicPr>
          <p:nvPr/>
        </p:nvPicPr>
        <p:blipFill rotWithShape="1">
          <a:blip r:embed="rId7"/>
          <a:srcRect l="24516" t="9333" r="27736" b="11426"/>
          <a:stretch/>
        </p:blipFill>
        <p:spPr>
          <a:xfrm>
            <a:off x="92632" y="2454908"/>
            <a:ext cx="3349592" cy="3482824"/>
          </a:xfrm>
          <a:prstGeom prst="rect">
            <a:avLst/>
          </a:prstGeom>
          <a:ln>
            <a:solidFill>
              <a:schemeClr val="tx2">
                <a:lumMod val="50000"/>
              </a:schemeClr>
            </a:solidFill>
          </a:ln>
          <a:effectLst>
            <a:outerShdw blurRad="50800" dist="38100" dir="2700000" algn="tl" rotWithShape="0">
              <a:prstClr val="black">
                <a:alpha val="40000"/>
              </a:prstClr>
            </a:outerShdw>
          </a:effectLst>
        </p:spPr>
      </p:pic>
      <p:pic>
        <p:nvPicPr>
          <p:cNvPr id="13" name="Picture 12" descr="header_logo.png">
            <a:extLst>
              <a:ext uri="{FF2B5EF4-FFF2-40B4-BE49-F238E27FC236}">
                <a16:creationId xmlns:a16="http://schemas.microsoft.com/office/drawing/2014/main" id="{337F5656-7E14-4DCB-8683-BC2F82285C6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14" name="Picture 13">
            <a:extLst>
              <a:ext uri="{FF2B5EF4-FFF2-40B4-BE49-F238E27FC236}">
                <a16:creationId xmlns:a16="http://schemas.microsoft.com/office/drawing/2014/main" id="{1B5C997F-840A-4572-B34E-99A8DB76682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Tree>
    <p:extLst>
      <p:ext uri="{BB962C8B-B14F-4D97-AF65-F5344CB8AC3E}">
        <p14:creationId xmlns:p14="http://schemas.microsoft.com/office/powerpoint/2010/main" val="2659019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593292"/>
            <a:ext cx="9144000" cy="5133777"/>
            <a:chOff x="0" y="1486797"/>
            <a:chExt cx="9144000" cy="4404988"/>
          </a:xfrm>
        </p:grpSpPr>
        <p:pic>
          <p:nvPicPr>
            <p:cNvPr id="16" name="Picture 15"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7" name="Picture 16"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8" name="Picture 17"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13" name="Title 1"/>
          <p:cNvSpPr>
            <a:spLocks noGrp="1"/>
          </p:cNvSpPr>
          <p:nvPr>
            <p:ph type="title"/>
          </p:nvPr>
        </p:nvSpPr>
        <p:spPr>
          <a:xfrm>
            <a:off x="1057713" y="584736"/>
            <a:ext cx="7028573" cy="646070"/>
          </a:xfrm>
          <a:prstGeom prst="roundRect">
            <a:avLst/>
          </a:prstGeom>
          <a:solidFill>
            <a:srgbClr val="ECF1E7"/>
          </a:solidFill>
          <a:ln>
            <a:solidFill>
              <a:schemeClr val="tx2">
                <a:lumMod val="50000"/>
              </a:schemeClr>
            </a:solidFill>
          </a:ln>
        </p:spPr>
        <p:txBody>
          <a:bodyPr>
            <a:noAutofit/>
          </a:bodyPr>
          <a:lstStyle/>
          <a:p>
            <a:pPr algn="ctr"/>
            <a:r>
              <a:rPr lang="en-US" sz="3000" b="1" dirty="0">
                <a:solidFill>
                  <a:schemeClr val="tx2">
                    <a:lumMod val="50000"/>
                  </a:schemeClr>
                </a:solidFill>
                <a:latin typeface="Century Gothic" panose="020B0502020202020204" pitchFamily="34" charset="0"/>
              </a:rPr>
              <a:t>Identification Resources, Continued.</a:t>
            </a:r>
            <a:endParaRPr lang="en-US" sz="1800" b="1" dirty="0">
              <a:solidFill>
                <a:schemeClr val="tx2">
                  <a:lumMod val="50000"/>
                </a:schemeClr>
              </a:solidFill>
              <a:latin typeface="Century Gothic" panose="020B0502020202020204" pitchFamily="34" charset="0"/>
            </a:endParaRPr>
          </a:p>
        </p:txBody>
      </p:sp>
      <p:sp>
        <p:nvSpPr>
          <p:cNvPr id="19" name="Content Placeholder 8"/>
          <p:cNvSpPr>
            <a:spLocks noGrp="1"/>
          </p:cNvSpPr>
          <p:nvPr>
            <p:ph idx="1"/>
          </p:nvPr>
        </p:nvSpPr>
        <p:spPr>
          <a:xfrm>
            <a:off x="292461" y="2113355"/>
            <a:ext cx="4255476" cy="3151353"/>
          </a:xfrm>
          <a:solidFill>
            <a:srgbClr val="BFBFBF">
              <a:alpha val="50196"/>
            </a:srgbClr>
          </a:solidFill>
        </p:spPr>
        <p:txBody>
          <a:bodyPr>
            <a:noAutofit/>
          </a:bodyPr>
          <a:lstStyle/>
          <a:p>
            <a:pPr marL="0" indent="0" algn="ctr">
              <a:spcBef>
                <a:spcPts val="600"/>
              </a:spcBef>
              <a:buNone/>
            </a:pPr>
            <a:r>
              <a:rPr lang="en-US" sz="2400" b="1" dirty="0">
                <a:solidFill>
                  <a:schemeClr val="tx2">
                    <a:lumMod val="50000"/>
                  </a:schemeClr>
                </a:solidFill>
                <a:cs typeface="Calibri"/>
              </a:rPr>
              <a:t>"The Quiet Invasion”</a:t>
            </a:r>
          </a:p>
          <a:p>
            <a:pPr indent="-219075"/>
            <a:r>
              <a:rPr lang="en-US" dirty="0">
                <a:solidFill>
                  <a:schemeClr val="tx2">
                    <a:lumMod val="50000"/>
                  </a:schemeClr>
                </a:solidFill>
              </a:rPr>
              <a:t>Lower Galveston Bay Watershed and Upper Texas Coast</a:t>
            </a:r>
          </a:p>
          <a:p>
            <a:pPr indent="-219075"/>
            <a:r>
              <a:rPr lang="en-US" dirty="0">
                <a:solidFill>
                  <a:schemeClr val="tx2">
                    <a:lumMod val="50000"/>
                  </a:schemeClr>
                </a:solidFill>
                <a:cs typeface="Calibri"/>
              </a:rPr>
              <a:t>Digital version: </a:t>
            </a:r>
            <a:r>
              <a:rPr lang="en-US" dirty="0">
                <a:solidFill>
                  <a:schemeClr val="accent4">
                    <a:lumMod val="50000"/>
                  </a:schemeClr>
                </a:solidFill>
                <a:cs typeface="Calibri"/>
                <a:hlinkClick r:id="rId6">
                  <a:extLst>
                    <a:ext uri="{A12FA001-AC4F-418D-AE19-62706E023703}">
                      <ahyp:hlinkClr xmlns:ahyp="http://schemas.microsoft.com/office/drawing/2018/hyperlinkcolor" val="tx"/>
                    </a:ext>
                  </a:extLst>
                </a:hlinkClick>
              </a:rPr>
              <a:t>https://www.galvbayinvasives.org/</a:t>
            </a:r>
            <a:endParaRPr lang="en-US" dirty="0">
              <a:solidFill>
                <a:schemeClr val="accent4">
                  <a:lumMod val="50000"/>
                </a:schemeClr>
              </a:solidFill>
              <a:cs typeface="Calibri"/>
            </a:endParaRPr>
          </a:p>
          <a:p>
            <a:pPr indent="-219075"/>
            <a:r>
              <a:rPr lang="en-US" i="1" dirty="0">
                <a:solidFill>
                  <a:schemeClr val="tx2">
                    <a:lumMod val="50000"/>
                  </a:schemeClr>
                </a:solidFill>
                <a:cs typeface="Calibri"/>
              </a:rPr>
              <a:t>Produced by HARC</a:t>
            </a:r>
            <a:endParaRPr lang="en-US" sz="2000" b="0" i="1" dirty="0">
              <a:solidFill>
                <a:schemeClr val="tx2">
                  <a:lumMod val="50000"/>
                </a:schemeClr>
              </a:solidFill>
              <a:cs typeface="Arial"/>
            </a:endParaRPr>
          </a:p>
          <a:p>
            <a:pPr marL="0" indent="0">
              <a:buNone/>
            </a:pPr>
            <a:endParaRPr lang="en-US" sz="2400" dirty="0">
              <a:solidFill>
                <a:srgbClr val="000000"/>
              </a:solidFill>
              <a:cs typeface="Arial"/>
            </a:endParaRPr>
          </a:p>
          <a:p>
            <a:pPr marL="0" indent="0">
              <a:buNone/>
            </a:pPr>
            <a:endParaRPr lang="en-US" sz="2400" dirty="0">
              <a:solidFill>
                <a:schemeClr val="accent2">
                  <a:lumMod val="50000"/>
                </a:schemeClr>
              </a:solidFill>
            </a:endParaRPr>
          </a:p>
        </p:txBody>
      </p:sp>
      <p:sp>
        <p:nvSpPr>
          <p:cNvPr id="21" name="Content Placeholder 8">
            <a:extLst>
              <a:ext uri="{FF2B5EF4-FFF2-40B4-BE49-F238E27FC236}">
                <a16:creationId xmlns:a16="http://schemas.microsoft.com/office/drawing/2014/main" id="{17A6F523-F82F-9F4F-937D-92739AAF57D2}"/>
              </a:ext>
            </a:extLst>
          </p:cNvPr>
          <p:cNvSpPr txBox="1">
            <a:spLocks/>
          </p:cNvSpPr>
          <p:nvPr/>
        </p:nvSpPr>
        <p:spPr>
          <a:xfrm>
            <a:off x="4786926" y="2107789"/>
            <a:ext cx="3995703" cy="3151353"/>
          </a:xfrm>
          <a:prstGeom prst="rect">
            <a:avLst/>
          </a:prstGeom>
          <a:solidFill>
            <a:srgbClr val="BFBFBF">
              <a:alpha val="50196"/>
            </a:srgb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buFont typeface="Arial"/>
              <a:buNone/>
            </a:pPr>
            <a:r>
              <a:rPr lang="en-US" sz="2400" b="1" dirty="0">
                <a:solidFill>
                  <a:schemeClr val="tx2">
                    <a:lumMod val="50000"/>
                  </a:schemeClr>
                </a:solidFill>
                <a:cs typeface="Calibri"/>
              </a:rPr>
              <a:t>Texasinvasives.org</a:t>
            </a:r>
          </a:p>
          <a:p>
            <a:r>
              <a:rPr lang="en-US" sz="2000" dirty="0">
                <a:solidFill>
                  <a:schemeClr val="tx2">
                    <a:lumMod val="50000"/>
                  </a:schemeClr>
                </a:solidFill>
                <a:cs typeface="Arial"/>
              </a:rPr>
              <a:t>Mobile app</a:t>
            </a:r>
          </a:p>
          <a:p>
            <a:r>
              <a:rPr lang="en-US" sz="2000" b="1" dirty="0">
                <a:solidFill>
                  <a:schemeClr val="accent4">
                    <a:lumMod val="50000"/>
                  </a:schemeClr>
                </a:solidFill>
              </a:rPr>
              <a:t>iOS: </a:t>
            </a:r>
            <a:r>
              <a:rPr lang="en-US" sz="2000" b="1" dirty="0">
                <a:solidFill>
                  <a:schemeClr val="tx2">
                    <a:lumMod val="50000"/>
                  </a:schemeClr>
                </a:solidFill>
              </a:rPr>
              <a:t>Texas Invaders</a:t>
            </a:r>
          </a:p>
          <a:p>
            <a:r>
              <a:rPr lang="en-US" sz="2000" b="1" dirty="0">
                <a:solidFill>
                  <a:schemeClr val="accent4">
                    <a:lumMod val="50000"/>
                  </a:schemeClr>
                </a:solidFill>
              </a:rPr>
              <a:t>Android: </a:t>
            </a:r>
            <a:r>
              <a:rPr lang="en-US" sz="2000" b="1" dirty="0">
                <a:solidFill>
                  <a:schemeClr val="tx2">
                    <a:lumMod val="50000"/>
                  </a:schemeClr>
                </a:solidFill>
              </a:rPr>
              <a:t>Texas Invasives</a:t>
            </a:r>
          </a:p>
          <a:p>
            <a:endParaRPr lang="en-US" sz="2000" dirty="0">
              <a:solidFill>
                <a:srgbClr val="000000"/>
              </a:solidFill>
              <a:latin typeface="Candara" panose="020E0502030303020204" pitchFamily="34" charset="0"/>
              <a:cs typeface="Arial"/>
            </a:endParaRPr>
          </a:p>
        </p:txBody>
      </p:sp>
      <p:pic>
        <p:nvPicPr>
          <p:cNvPr id="30" name="Picture 29" descr="iphone7+homescreen.png">
            <a:extLst>
              <a:ext uri="{FF2B5EF4-FFF2-40B4-BE49-F238E27FC236}">
                <a16:creationId xmlns:a16="http://schemas.microsoft.com/office/drawing/2014/main" id="{2BE8AFB5-E2AC-6343-8455-CED67A82E8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8735" y="3875422"/>
            <a:ext cx="1210521" cy="2438777"/>
          </a:xfrm>
          <a:prstGeom prst="rect">
            <a:avLst/>
          </a:prstGeom>
        </p:spPr>
      </p:pic>
      <p:pic>
        <p:nvPicPr>
          <p:cNvPr id="12" name="Picture 11" descr="header_logo.png">
            <a:extLst>
              <a:ext uri="{FF2B5EF4-FFF2-40B4-BE49-F238E27FC236}">
                <a16:creationId xmlns:a16="http://schemas.microsoft.com/office/drawing/2014/main" id="{2DD1D1D8-0AEA-473B-8C64-F85AA976D49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14" name="Picture 13">
            <a:extLst>
              <a:ext uri="{FF2B5EF4-FFF2-40B4-BE49-F238E27FC236}">
                <a16:creationId xmlns:a16="http://schemas.microsoft.com/office/drawing/2014/main" id="{39F90196-C420-4EA5-89C4-DE1DA543F1E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pic>
        <p:nvPicPr>
          <p:cNvPr id="24" name="Picture 23" descr="report_it.PNG">
            <a:extLst>
              <a:ext uri="{FF2B5EF4-FFF2-40B4-BE49-F238E27FC236}">
                <a16:creationId xmlns:a16="http://schemas.microsoft.com/office/drawing/2014/main" id="{4FC27CC8-4313-4DC7-AFD3-2EBE3E19CA5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87194" y="3880017"/>
            <a:ext cx="1365424" cy="2434182"/>
          </a:xfrm>
          <a:prstGeom prst="rect">
            <a:avLst/>
          </a:prstGeom>
          <a:ln>
            <a:solidFill>
              <a:srgbClr val="000000"/>
            </a:solidFill>
          </a:ln>
        </p:spPr>
      </p:pic>
      <p:sp>
        <p:nvSpPr>
          <p:cNvPr id="26" name="Oval 25">
            <a:extLst>
              <a:ext uri="{FF2B5EF4-FFF2-40B4-BE49-F238E27FC236}">
                <a16:creationId xmlns:a16="http://schemas.microsoft.com/office/drawing/2014/main" id="{874CFA8B-6A0F-4AA2-8854-0C0BF9D453B2}"/>
              </a:ext>
            </a:extLst>
          </p:cNvPr>
          <p:cNvSpPr/>
          <p:nvPr/>
        </p:nvSpPr>
        <p:spPr>
          <a:xfrm>
            <a:off x="5383166" y="4855617"/>
            <a:ext cx="754697" cy="657706"/>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1F814F48-6782-44E7-BF01-4EDB6F1CEAE1}"/>
              </a:ext>
            </a:extLst>
          </p:cNvPr>
          <p:cNvSpPr/>
          <p:nvPr/>
        </p:nvSpPr>
        <p:spPr>
          <a:xfrm>
            <a:off x="6887672" y="5463935"/>
            <a:ext cx="853270" cy="800876"/>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2560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325" y="528438"/>
            <a:ext cx="6645349" cy="658328"/>
          </a:xfrm>
          <a:prstGeom prst="roundRect">
            <a:avLst/>
          </a:prstGeom>
          <a:solidFill>
            <a:srgbClr val="ECF1E7">
              <a:alpha val="74902"/>
            </a:srgbClr>
          </a:solidFill>
          <a:ln>
            <a:solidFill>
              <a:schemeClr val="tx2">
                <a:lumMod val="50000"/>
              </a:schemeClr>
            </a:solidFill>
          </a:ln>
        </p:spPr>
        <p:txBody>
          <a:bodyPr>
            <a:normAutofit/>
          </a:bodyPr>
          <a:lstStyle/>
          <a:p>
            <a:pPr algn="ctr"/>
            <a:r>
              <a:rPr lang="en-US" sz="2800" b="1" u="sng" dirty="0">
                <a:solidFill>
                  <a:schemeClr val="accent5">
                    <a:lumMod val="50000"/>
                  </a:schemeClr>
                </a:solidFill>
                <a:latin typeface="Century Gothic" panose="020B0502020202020204" pitchFamily="34" charset="0"/>
                <a:cs typeface="WC ROUGHTRAD Bta"/>
              </a:rPr>
              <a:t>Take Action!</a:t>
            </a:r>
            <a:r>
              <a:rPr lang="en-US" sz="2800" b="1" dirty="0">
                <a:solidFill>
                  <a:schemeClr val="accent5">
                    <a:lumMod val="50000"/>
                  </a:schemeClr>
                </a:solidFill>
                <a:latin typeface="Century Gothic" panose="020B0502020202020204" pitchFamily="34" charset="0"/>
                <a:cs typeface="WC ROUGHTRAD Bta"/>
              </a:rPr>
              <a:t> </a:t>
            </a:r>
            <a:r>
              <a:rPr lang="en-US" sz="2800" b="1" dirty="0">
                <a:solidFill>
                  <a:schemeClr val="tx2">
                    <a:lumMod val="50000"/>
                  </a:schemeClr>
                </a:solidFill>
                <a:latin typeface="Century Gothic" panose="020B0502020202020204" pitchFamily="34" charset="0"/>
                <a:cs typeface="WC ROUGHTRAD Bta"/>
              </a:rPr>
              <a:t>by stopping the spread</a:t>
            </a:r>
          </a:p>
        </p:txBody>
      </p:sp>
      <p:grpSp>
        <p:nvGrpSpPr>
          <p:cNvPr id="13" name="Group 12"/>
          <p:cNvGrpSpPr/>
          <p:nvPr/>
        </p:nvGrpSpPr>
        <p:grpSpPr>
          <a:xfrm>
            <a:off x="0" y="1599215"/>
            <a:ext cx="9144000" cy="5258785"/>
            <a:chOff x="0" y="1486797"/>
            <a:chExt cx="9144000" cy="4404988"/>
          </a:xfrm>
        </p:grpSpPr>
        <p:pic>
          <p:nvPicPr>
            <p:cNvPr id="7" name="Picture 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4" y="1882819"/>
            <a:ext cx="5804097" cy="2034392"/>
          </a:xfrm>
        </p:spPr>
        <p:txBody>
          <a:bodyPr>
            <a:normAutofit/>
          </a:bodyPr>
          <a:lstStyle/>
          <a:p>
            <a:pPr marL="0" indent="0">
              <a:spcBef>
                <a:spcPts val="0"/>
              </a:spcBef>
              <a:buNone/>
            </a:pPr>
            <a:r>
              <a:rPr lang="en-US" sz="2800" b="1" dirty="0">
                <a:solidFill>
                  <a:srgbClr val="000000"/>
                </a:solidFill>
                <a:latin typeface="Trebuchet MS" panose="020B0603020202020204" pitchFamily="34" charset="0"/>
                <a:cs typeface="Calibri"/>
              </a:rPr>
              <a:t>Two-pronged approach:</a:t>
            </a:r>
          </a:p>
          <a:p>
            <a:pPr marL="457200" indent="-457200">
              <a:spcBef>
                <a:spcPts val="0"/>
              </a:spcBef>
              <a:buClr>
                <a:schemeClr val="tx2">
                  <a:lumMod val="75000"/>
                </a:schemeClr>
              </a:buClr>
              <a:buFont typeface="+mj-lt"/>
              <a:buAutoNum type="arabicPeriod"/>
            </a:pPr>
            <a:r>
              <a:rPr lang="en-US" sz="2400" dirty="0">
                <a:solidFill>
                  <a:srgbClr val="000000"/>
                </a:solidFill>
                <a:latin typeface="Trebuchet MS" panose="020B0603020202020204" pitchFamily="34" charset="0"/>
                <a:cs typeface="Calibri"/>
              </a:rPr>
              <a:t>Early detection</a:t>
            </a:r>
          </a:p>
          <a:p>
            <a:pPr marL="457200" indent="-457200">
              <a:spcBef>
                <a:spcPts val="0"/>
              </a:spcBef>
              <a:buClr>
                <a:schemeClr val="tx2">
                  <a:lumMod val="75000"/>
                </a:schemeClr>
              </a:buClr>
              <a:buFont typeface="+mj-lt"/>
              <a:buAutoNum type="arabicPeriod"/>
            </a:pPr>
            <a:r>
              <a:rPr lang="en-US" sz="2400" dirty="0">
                <a:solidFill>
                  <a:srgbClr val="000000"/>
                </a:solidFill>
                <a:latin typeface="Trebuchet MS" panose="020B0603020202020204" pitchFamily="34" charset="0"/>
                <a:cs typeface="Calibri"/>
              </a:rPr>
              <a:t>Prevent transport by humans</a:t>
            </a:r>
          </a:p>
          <a:p>
            <a:pPr marL="857250" lvl="1" indent="-457200">
              <a:spcBef>
                <a:spcPts val="0"/>
              </a:spcBef>
              <a:buClr>
                <a:schemeClr val="tx2">
                  <a:lumMod val="75000"/>
                </a:schemeClr>
              </a:buClr>
            </a:pPr>
            <a:r>
              <a:rPr lang="en-US" sz="2000" b="1" dirty="0">
                <a:solidFill>
                  <a:srgbClr val="000000"/>
                </a:solidFill>
                <a:latin typeface="Trebuchet MS" panose="020B0603020202020204" pitchFamily="34" charset="0"/>
                <a:cs typeface="Calibri"/>
              </a:rPr>
              <a:t>Remember difference between terrestrial &amp; aquatic species</a:t>
            </a:r>
          </a:p>
        </p:txBody>
      </p:sp>
      <p:pic>
        <p:nvPicPr>
          <p:cNvPr id="14" name="Picture 13" descr="kang&amp;kodos-aliens_hitchhik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30904" y="1848504"/>
            <a:ext cx="2866799" cy="2159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quot;No&quot; Symbol 14"/>
          <p:cNvSpPr/>
          <p:nvPr/>
        </p:nvSpPr>
        <p:spPr>
          <a:xfrm>
            <a:off x="5930904" y="1610704"/>
            <a:ext cx="2890653" cy="2752251"/>
          </a:xfrm>
          <a:prstGeom prst="noSmoking">
            <a:avLst>
              <a:gd name="adj" fmla="val 851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Picture 6" descr="C:\Users\ngoodman\Documents\Zebra Mussels\Images\BoatRampSign.JPG">
            <a:extLst>
              <a:ext uri="{FF2B5EF4-FFF2-40B4-BE49-F238E27FC236}">
                <a16:creationId xmlns:a16="http://schemas.microsoft.com/office/drawing/2014/main" id="{A93976D2-9B70-4431-9C2E-4731B8F247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886" y="3813160"/>
            <a:ext cx="1855218" cy="2891250"/>
          </a:xfrm>
          <a:prstGeom prst="rect">
            <a:avLst/>
          </a:prstGeom>
          <a:noFill/>
          <a:ln w="9525">
            <a:solidFill>
              <a:srgbClr val="7F7F7F"/>
            </a:solidFill>
            <a:miter lim="800000"/>
            <a:headEnd/>
            <a:tailEnd/>
          </a:ln>
          <a:effectLst/>
          <a:extLst>
            <a:ext uri="{909E8E84-426E-40dd-AFC4-6F175D3DCCD1}">
              <a14:hiddenFill xmlns="" xmlns:a14="http://schemas.microsoft.com/office/drawing/2010/main">
                <a:solidFill>
                  <a:srgbClr val="FFFFFF"/>
                </a:solidFill>
              </a14:hiddenFill>
            </a:ext>
          </a:extLst>
        </p:spPr>
      </p:pic>
      <p:pic>
        <p:nvPicPr>
          <p:cNvPr id="17" name="Picture 16" descr="dontmovefirewood.jpg">
            <a:extLst>
              <a:ext uri="{FF2B5EF4-FFF2-40B4-BE49-F238E27FC236}">
                <a16:creationId xmlns:a16="http://schemas.microsoft.com/office/drawing/2014/main" id="{639BFA4A-893F-40C4-9B0F-B0C7C1C0CF55}"/>
              </a:ext>
            </a:extLst>
          </p:cNvPr>
          <p:cNvPicPr>
            <a:picLocks noChangeAspect="1"/>
          </p:cNvPicPr>
          <p:nvPr/>
        </p:nvPicPr>
        <p:blipFill rotWithShape="1">
          <a:blip r:embed="rId8">
            <a:extLst>
              <a:ext uri="{28A0092B-C50C-407E-A947-70E740481C1C}">
                <a14:useLocalDpi xmlns:a14="http://schemas.microsoft.com/office/drawing/2010/main" val="0"/>
              </a:ext>
            </a:extLst>
          </a:blip>
          <a:srcRect t="8902" b="18314"/>
          <a:stretch/>
        </p:blipFill>
        <p:spPr>
          <a:xfrm>
            <a:off x="594147" y="5345704"/>
            <a:ext cx="2407735" cy="1206933"/>
          </a:xfrm>
          <a:prstGeom prst="rect">
            <a:avLst/>
          </a:prstGeom>
          <a:ln>
            <a:solidFill>
              <a:srgbClr val="000000"/>
            </a:solidFill>
          </a:ln>
        </p:spPr>
      </p:pic>
      <p:pic>
        <p:nvPicPr>
          <p:cNvPr id="18" name="Picture 17" descr="Logsplitter_1a.jpg">
            <a:extLst>
              <a:ext uri="{FF2B5EF4-FFF2-40B4-BE49-F238E27FC236}">
                <a16:creationId xmlns:a16="http://schemas.microsoft.com/office/drawing/2014/main" id="{24765474-8E34-455E-B246-80DB0E5E7F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359" y="4029562"/>
            <a:ext cx="1838090" cy="1229223"/>
          </a:xfrm>
          <a:prstGeom prst="rect">
            <a:avLst/>
          </a:prstGeom>
          <a:noFill/>
          <a:ln w="12700" cap="sq" cmpd="sng">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20" name="Picture 19" descr="header_logo.png">
            <a:extLst>
              <a:ext uri="{FF2B5EF4-FFF2-40B4-BE49-F238E27FC236}">
                <a16:creationId xmlns:a16="http://schemas.microsoft.com/office/drawing/2014/main" id="{976EC0EA-E6FB-4CAE-A702-86738064190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21" name="Picture 20">
            <a:extLst>
              <a:ext uri="{FF2B5EF4-FFF2-40B4-BE49-F238E27FC236}">
                <a16:creationId xmlns:a16="http://schemas.microsoft.com/office/drawing/2014/main" id="{2D1EC5B4-849F-4411-8347-93DC1548B86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Tree>
    <p:extLst>
      <p:ext uri="{BB962C8B-B14F-4D97-AF65-F5344CB8AC3E}">
        <p14:creationId xmlns:p14="http://schemas.microsoft.com/office/powerpoint/2010/main" val="344361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638300"/>
            <a:ext cx="9144000" cy="5085034"/>
            <a:chOff x="0" y="1486797"/>
            <a:chExt cx="9144000" cy="4404988"/>
          </a:xfrm>
        </p:grpSpPr>
        <p:pic>
          <p:nvPicPr>
            <p:cNvPr id="7" name="Picture 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6062396" cy="3922877"/>
          </a:xfrm>
        </p:spPr>
        <p:txBody>
          <a:bodyPr>
            <a:normAutofit/>
          </a:bodyPr>
          <a:lstStyle/>
          <a:p>
            <a:pPr marL="0" indent="0" algn="ctr">
              <a:buNone/>
            </a:pPr>
            <a:r>
              <a:rPr lang="en-US" sz="3600" b="1" u="sng" dirty="0">
                <a:solidFill>
                  <a:srgbClr val="000000"/>
                </a:solidFill>
                <a:latin typeface="Candara" panose="020E0502030303020204" pitchFamily="34" charset="0"/>
                <a:cs typeface="Calibri"/>
              </a:rPr>
              <a:t>Early Detection</a:t>
            </a:r>
          </a:p>
          <a:p>
            <a:r>
              <a:rPr lang="en-US" sz="2800" b="1" dirty="0">
                <a:solidFill>
                  <a:srgbClr val="000000"/>
                </a:solidFill>
                <a:latin typeface="Candara" panose="020E0502030303020204" pitchFamily="34" charset="0"/>
                <a:cs typeface="Calibri"/>
              </a:rPr>
              <a:t>Trapping</a:t>
            </a:r>
          </a:p>
          <a:p>
            <a:r>
              <a:rPr lang="en-US" sz="2800" b="1" dirty="0">
                <a:solidFill>
                  <a:srgbClr val="000000"/>
                </a:solidFill>
                <a:latin typeface="Candara" panose="020E0502030303020204" pitchFamily="34" charset="0"/>
                <a:cs typeface="Calibri"/>
              </a:rPr>
              <a:t>Monitoring</a:t>
            </a:r>
          </a:p>
          <a:p>
            <a:r>
              <a:rPr lang="en-US" sz="2800" b="1" dirty="0">
                <a:solidFill>
                  <a:srgbClr val="800000"/>
                </a:solidFill>
                <a:latin typeface="Candara" panose="020E0502030303020204" pitchFamily="34" charset="0"/>
                <a:cs typeface="Calibri"/>
              </a:rPr>
              <a:t>Vigilance</a:t>
            </a:r>
          </a:p>
        </p:txBody>
      </p:sp>
      <p:pic>
        <p:nvPicPr>
          <p:cNvPr id="12" name="Picture 11" descr="smallinvaders_nv_blm.jpg">
            <a:extLst>
              <a:ext uri="{FF2B5EF4-FFF2-40B4-BE49-F238E27FC236}">
                <a16:creationId xmlns:a16="http://schemas.microsoft.com/office/drawing/2014/main" id="{236306BE-F68E-46AA-8EA0-8FD323C6CB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21601" y="3884935"/>
            <a:ext cx="2193667" cy="2687243"/>
          </a:xfrm>
          <a:prstGeom prst="rect">
            <a:avLst/>
          </a:prstGeom>
          <a:ln w="28575">
            <a:solidFill>
              <a:srgbClr val="000000"/>
            </a:solidFill>
          </a:ln>
        </p:spPr>
      </p:pic>
      <p:pic>
        <p:nvPicPr>
          <p:cNvPr id="14" name="Picture 13">
            <a:extLst>
              <a:ext uri="{FF2B5EF4-FFF2-40B4-BE49-F238E27FC236}">
                <a16:creationId xmlns:a16="http://schemas.microsoft.com/office/drawing/2014/main" id="{575627B5-20B8-4E37-A83E-928FEA86D5E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171037">
            <a:off x="5335671" y="1875940"/>
            <a:ext cx="1915553" cy="1320685"/>
          </a:xfrm>
          <a:prstGeom prst="rect">
            <a:avLst/>
          </a:prstGeom>
        </p:spPr>
      </p:pic>
      <p:cxnSp>
        <p:nvCxnSpPr>
          <p:cNvPr id="15" name="Straight Connector 14">
            <a:extLst>
              <a:ext uri="{FF2B5EF4-FFF2-40B4-BE49-F238E27FC236}">
                <a16:creationId xmlns:a16="http://schemas.microsoft.com/office/drawing/2014/main" id="{F62CDF5F-968F-43DB-997C-88A4C10F4ABD}"/>
              </a:ext>
            </a:extLst>
          </p:cNvPr>
          <p:cNvCxnSpPr>
            <a:cxnSpLocks/>
          </p:cNvCxnSpPr>
          <p:nvPr/>
        </p:nvCxnSpPr>
        <p:spPr>
          <a:xfrm>
            <a:off x="5958518" y="3209737"/>
            <a:ext cx="720967" cy="1148248"/>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37E4C58-5F67-4DAF-A9D4-3B89C5BAC7A8}"/>
              </a:ext>
            </a:extLst>
          </p:cNvPr>
          <p:cNvCxnSpPr>
            <a:cxnSpLocks/>
          </p:cNvCxnSpPr>
          <p:nvPr/>
        </p:nvCxnSpPr>
        <p:spPr>
          <a:xfrm>
            <a:off x="7050835" y="3081326"/>
            <a:ext cx="542263" cy="91682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pic>
        <p:nvPicPr>
          <p:cNvPr id="17" name="Picture 16" descr="header_logo.png">
            <a:extLst>
              <a:ext uri="{FF2B5EF4-FFF2-40B4-BE49-F238E27FC236}">
                <a16:creationId xmlns:a16="http://schemas.microsoft.com/office/drawing/2014/main" id="{1DFAB6B5-1AAF-4961-9C2E-D9A3377BA0B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18" name="Picture 17">
            <a:extLst>
              <a:ext uri="{FF2B5EF4-FFF2-40B4-BE49-F238E27FC236}">
                <a16:creationId xmlns:a16="http://schemas.microsoft.com/office/drawing/2014/main" id="{D8875AF1-9ACF-4193-84C1-72CCB4ABB9A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
        <p:nvSpPr>
          <p:cNvPr id="20" name="Title 1">
            <a:extLst>
              <a:ext uri="{FF2B5EF4-FFF2-40B4-BE49-F238E27FC236}">
                <a16:creationId xmlns:a16="http://schemas.microsoft.com/office/drawing/2014/main" id="{BE117C18-7711-4321-8B18-2C070F9C16C0}"/>
              </a:ext>
            </a:extLst>
          </p:cNvPr>
          <p:cNvSpPr txBox="1">
            <a:spLocks/>
          </p:cNvSpPr>
          <p:nvPr/>
        </p:nvSpPr>
        <p:spPr>
          <a:xfrm>
            <a:off x="1249325" y="636472"/>
            <a:ext cx="6645349" cy="658328"/>
          </a:xfrm>
          <a:prstGeom prst="roundRect">
            <a:avLst/>
          </a:prstGeom>
          <a:solidFill>
            <a:srgbClr val="ECF1E7">
              <a:alpha val="74902"/>
            </a:srgbClr>
          </a:solidFill>
          <a:ln>
            <a:solidFill>
              <a:schemeClr val="tx2">
                <a:lumMod val="50000"/>
              </a:schemeClr>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chemeClr val="accent5">
                    <a:lumMod val="50000"/>
                  </a:schemeClr>
                </a:solidFill>
                <a:latin typeface="Century Gothic" panose="020B0502020202020204" pitchFamily="34" charset="0"/>
                <a:cs typeface="WC ROUGHTRAD Bta"/>
              </a:rPr>
              <a:t>Take Action!</a:t>
            </a:r>
            <a:r>
              <a:rPr lang="en-US" sz="2800" b="1" dirty="0">
                <a:solidFill>
                  <a:schemeClr val="accent5">
                    <a:lumMod val="50000"/>
                  </a:schemeClr>
                </a:solidFill>
                <a:latin typeface="Century Gothic" panose="020B0502020202020204" pitchFamily="34" charset="0"/>
                <a:cs typeface="WC ROUGHTRAD Bta"/>
              </a:rPr>
              <a:t> </a:t>
            </a:r>
            <a:r>
              <a:rPr lang="en-US" sz="2800" b="1" dirty="0">
                <a:solidFill>
                  <a:schemeClr val="tx2">
                    <a:lumMod val="50000"/>
                  </a:schemeClr>
                </a:solidFill>
                <a:latin typeface="Century Gothic" panose="020B0502020202020204" pitchFamily="34" charset="0"/>
                <a:cs typeface="WC ROUGHTRAD Bta"/>
              </a:rPr>
              <a:t>with online reporting</a:t>
            </a:r>
          </a:p>
        </p:txBody>
      </p:sp>
      <p:sp>
        <p:nvSpPr>
          <p:cNvPr id="6" name="Arrow: Right 5">
            <a:extLst>
              <a:ext uri="{FF2B5EF4-FFF2-40B4-BE49-F238E27FC236}">
                <a16:creationId xmlns:a16="http://schemas.microsoft.com/office/drawing/2014/main" id="{5DB1CC81-0306-4D8E-8706-032B56EA92C7}"/>
              </a:ext>
            </a:extLst>
          </p:cNvPr>
          <p:cNvSpPr/>
          <p:nvPr/>
        </p:nvSpPr>
        <p:spPr>
          <a:xfrm rot="12933867">
            <a:off x="1998922" y="4086320"/>
            <a:ext cx="1658000" cy="627321"/>
          </a:xfrm>
          <a:prstGeom prst="rightArrow">
            <a:avLst/>
          </a:prstGeom>
          <a:solidFill>
            <a:schemeClr val="accent3">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87B6469E-949F-4C73-B33C-7F745A9C15DB}"/>
              </a:ext>
            </a:extLst>
          </p:cNvPr>
          <p:cNvSpPr txBox="1">
            <a:spLocks/>
          </p:cNvSpPr>
          <p:nvPr/>
        </p:nvSpPr>
        <p:spPr>
          <a:xfrm>
            <a:off x="2789068" y="4716205"/>
            <a:ext cx="2614557" cy="433638"/>
          </a:xfrm>
          <a:prstGeom prst="roundRect">
            <a:avLst/>
          </a:prstGeom>
          <a:solidFill>
            <a:srgbClr val="ECF1E7"/>
          </a:solidFill>
          <a:ln>
            <a:solidFill>
              <a:schemeClr val="tx2">
                <a:lumMod val="50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solidFill>
                  <a:schemeClr val="tx2">
                    <a:lumMod val="50000"/>
                  </a:schemeClr>
                </a:solidFill>
                <a:latin typeface="Century Gothic" panose="020B0502020202020204" pitchFamily="34" charset="0"/>
              </a:rPr>
              <a:t>How you can help!</a:t>
            </a:r>
          </a:p>
          <a:p>
            <a:endParaRPr lang="en-US" sz="20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3279177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17" y="1390175"/>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586337" y="285905"/>
            <a:ext cx="5971326" cy="580062"/>
          </a:xfrm>
          <a:prstGeom prst="roundRect">
            <a:avLst/>
          </a:prstGeom>
          <a:solidFill>
            <a:srgbClr val="ECF1E7"/>
          </a:solidFill>
          <a:ln>
            <a:solidFill>
              <a:schemeClr val="tx2">
                <a:lumMod val="50000"/>
              </a:schemeClr>
            </a:solidFill>
          </a:ln>
        </p:spPr>
        <p:txBody>
          <a:bodyPr>
            <a:normAutofit fontScale="90000"/>
          </a:bodyPr>
          <a:lstStyle/>
          <a:p>
            <a:pPr algn="ctr"/>
            <a:r>
              <a:rPr lang="en-US" sz="3300" b="1" dirty="0">
                <a:solidFill>
                  <a:srgbClr val="C00000"/>
                </a:solidFill>
                <a:latin typeface="WC ROUGHTRAD Bta"/>
                <a:cs typeface="WC ROUGHTRAD Bta"/>
              </a:rPr>
              <a:t>Report It! </a:t>
            </a:r>
            <a:r>
              <a:rPr lang="en-US" sz="3300" b="1" dirty="0">
                <a:solidFill>
                  <a:schemeClr val="tx2">
                    <a:lumMod val="50000"/>
                  </a:schemeClr>
                </a:solidFill>
                <a:latin typeface="WC ROUGHTRAD Bta"/>
                <a:cs typeface="WC ROUGHTRAD Bta"/>
              </a:rPr>
              <a:t>with Texasinvasives.org</a:t>
            </a:r>
            <a:endParaRPr lang="en-US" sz="2200" b="1" dirty="0">
              <a:solidFill>
                <a:schemeClr val="tx2">
                  <a:lumMod val="50000"/>
                </a:schemeClr>
              </a:solidFill>
              <a:latin typeface="WC ROUGHTRAD Bta"/>
              <a:cs typeface="WC ROUGHTRAD Bta"/>
            </a:endParaRPr>
          </a:p>
        </p:txBody>
      </p:sp>
      <p:grpSp>
        <p:nvGrpSpPr>
          <p:cNvPr id="8" name="Group 7">
            <a:extLst>
              <a:ext uri="{FF2B5EF4-FFF2-40B4-BE49-F238E27FC236}">
                <a16:creationId xmlns:a16="http://schemas.microsoft.com/office/drawing/2014/main" id="{A2CD2483-6139-424C-BF20-FA447535CE1C}"/>
              </a:ext>
            </a:extLst>
          </p:cNvPr>
          <p:cNvGrpSpPr/>
          <p:nvPr/>
        </p:nvGrpSpPr>
        <p:grpSpPr>
          <a:xfrm>
            <a:off x="220966" y="1510223"/>
            <a:ext cx="5599617" cy="5170944"/>
            <a:chOff x="182539" y="2582989"/>
            <a:chExt cx="4438909" cy="3970364"/>
          </a:xfrm>
        </p:grpSpPr>
        <p:pic>
          <p:nvPicPr>
            <p:cNvPr id="7" name="Picture 6">
              <a:extLst>
                <a:ext uri="{FF2B5EF4-FFF2-40B4-BE49-F238E27FC236}">
                  <a16:creationId xmlns:a16="http://schemas.microsoft.com/office/drawing/2014/main" id="{7C1E5ACC-3823-472F-99A7-C9E261231488}"/>
                </a:ext>
              </a:extLst>
            </p:cNvPr>
            <p:cNvPicPr>
              <a:picLocks noChangeAspect="1"/>
            </p:cNvPicPr>
            <p:nvPr/>
          </p:nvPicPr>
          <p:blipFill rotWithShape="1">
            <a:blip r:embed="rId6"/>
            <a:srcRect l="8889" t="7797" r="10750"/>
            <a:stretch/>
          </p:blipFill>
          <p:spPr>
            <a:xfrm>
              <a:off x="182539" y="2582989"/>
              <a:ext cx="4438909" cy="3970364"/>
            </a:xfrm>
            <a:prstGeom prst="rect">
              <a:avLst/>
            </a:prstGeom>
            <a:ln w="19050">
              <a:solidFill>
                <a:schemeClr val="tx1"/>
              </a:solidFill>
            </a:ln>
          </p:spPr>
        </p:pic>
        <p:sp>
          <p:nvSpPr>
            <p:cNvPr id="19" name="Oval 18">
              <a:extLst>
                <a:ext uri="{FF2B5EF4-FFF2-40B4-BE49-F238E27FC236}">
                  <a16:creationId xmlns:a16="http://schemas.microsoft.com/office/drawing/2014/main" id="{7F31F728-7C95-4BE3-BE0C-A3E995F7553E}"/>
                </a:ext>
              </a:extLst>
            </p:cNvPr>
            <p:cNvSpPr/>
            <p:nvPr/>
          </p:nvSpPr>
          <p:spPr>
            <a:xfrm>
              <a:off x="204984" y="4668693"/>
              <a:ext cx="4304975" cy="128163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sp>
        <p:nvSpPr>
          <p:cNvPr id="9" name="TextBox 8">
            <a:extLst>
              <a:ext uri="{FF2B5EF4-FFF2-40B4-BE49-F238E27FC236}">
                <a16:creationId xmlns:a16="http://schemas.microsoft.com/office/drawing/2014/main" id="{A76B38AB-4A5E-4F47-9B98-A0986408CACD}"/>
              </a:ext>
            </a:extLst>
          </p:cNvPr>
          <p:cNvSpPr txBox="1"/>
          <p:nvPr/>
        </p:nvSpPr>
        <p:spPr>
          <a:xfrm rot="20834605">
            <a:off x="5771979" y="1963120"/>
            <a:ext cx="2778625" cy="830997"/>
          </a:xfrm>
          <a:prstGeom prst="rect">
            <a:avLst/>
          </a:prstGeom>
          <a:solidFill>
            <a:srgbClr val="FFFEC5">
              <a:alpha val="55000"/>
            </a:srgbClr>
          </a:solidFill>
          <a:ln w="28575" cmpd="sng">
            <a:solidFill>
              <a:schemeClr val="tx1"/>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rgbClr val="660066"/>
                </a:solidFill>
                <a:effectLst>
                  <a:outerShdw blurRad="50800" dist="39000" dir="5460000" algn="tl">
                    <a:srgbClr val="000000">
                      <a:alpha val="38000"/>
                    </a:srgbClr>
                  </a:outerShdw>
                </a:effectLst>
              </a:rPr>
              <a:t>DOES </a:t>
            </a:r>
            <a:r>
              <a:rPr lang="en-US" sz="2400" b="1" u="sng" dirty="0">
                <a:ln w="11430"/>
                <a:solidFill>
                  <a:srgbClr val="660066"/>
                </a:solidFill>
                <a:effectLst>
                  <a:outerShdw blurRad="50800" dist="39000" dir="5460000" algn="tl">
                    <a:srgbClr val="000000">
                      <a:alpha val="38000"/>
                    </a:srgbClr>
                  </a:outerShdw>
                </a:effectLst>
              </a:rPr>
              <a:t>NOT</a:t>
            </a:r>
            <a:r>
              <a:rPr lang="en-US" sz="2400" b="1" dirty="0">
                <a:ln w="11430"/>
                <a:solidFill>
                  <a:srgbClr val="660066"/>
                </a:solidFill>
                <a:effectLst>
                  <a:outerShdw blurRad="50800" dist="39000" dir="5460000" algn="tl">
                    <a:srgbClr val="000000">
                      <a:alpha val="38000"/>
                    </a:srgbClr>
                  </a:outerShdw>
                </a:effectLst>
              </a:rPr>
              <a:t> REQUIRE LOGIN!</a:t>
            </a:r>
          </a:p>
        </p:txBody>
      </p:sp>
    </p:spTree>
    <p:extLst>
      <p:ext uri="{BB962C8B-B14F-4D97-AF65-F5344CB8AC3E}">
        <p14:creationId xmlns:p14="http://schemas.microsoft.com/office/powerpoint/2010/main" val="25771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17" y="1390175"/>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grpSp>
        <p:nvGrpSpPr>
          <p:cNvPr id="10" name="Group 9">
            <a:extLst>
              <a:ext uri="{FF2B5EF4-FFF2-40B4-BE49-F238E27FC236}">
                <a16:creationId xmlns:a16="http://schemas.microsoft.com/office/drawing/2014/main" id="{9434CDB9-3968-4BCB-896C-27EF9AB02A72}"/>
              </a:ext>
            </a:extLst>
          </p:cNvPr>
          <p:cNvGrpSpPr/>
          <p:nvPr/>
        </p:nvGrpSpPr>
        <p:grpSpPr>
          <a:xfrm>
            <a:off x="3291378" y="1287379"/>
            <a:ext cx="5421163" cy="5252666"/>
            <a:chOff x="-1027607" y="263982"/>
            <a:chExt cx="4657630" cy="4355351"/>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635F3D92-84C8-4F9B-AB79-72ED3DB3F24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286" t="4168" r="2159" b="27082"/>
            <a:stretch/>
          </p:blipFill>
          <p:spPr>
            <a:xfrm>
              <a:off x="-872410" y="263982"/>
              <a:ext cx="4502433" cy="4355351"/>
            </a:xfrm>
            <a:prstGeom prst="rect">
              <a:avLst/>
            </a:prstGeom>
            <a:ln>
              <a:solidFill>
                <a:schemeClr val="tx1"/>
              </a:solidFill>
            </a:ln>
          </p:spPr>
        </p:pic>
        <p:sp>
          <p:nvSpPr>
            <p:cNvPr id="17" name="Oval 16">
              <a:extLst>
                <a:ext uri="{FF2B5EF4-FFF2-40B4-BE49-F238E27FC236}">
                  <a16:creationId xmlns:a16="http://schemas.microsoft.com/office/drawing/2014/main" id="{CEA6DE52-DD1E-44F3-AC9C-5E4AE18BFB48}"/>
                </a:ext>
              </a:extLst>
            </p:cNvPr>
            <p:cNvSpPr/>
            <p:nvPr/>
          </p:nvSpPr>
          <p:spPr>
            <a:xfrm>
              <a:off x="-1027607" y="1564069"/>
              <a:ext cx="1545357" cy="400366"/>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8" name="Oval 17">
              <a:extLst>
                <a:ext uri="{FF2B5EF4-FFF2-40B4-BE49-F238E27FC236}">
                  <a16:creationId xmlns:a16="http://schemas.microsoft.com/office/drawing/2014/main" id="{E2C96944-9BA2-4792-A4C1-32A43B7A0C80}"/>
                </a:ext>
              </a:extLst>
            </p:cNvPr>
            <p:cNvSpPr/>
            <p:nvPr/>
          </p:nvSpPr>
          <p:spPr>
            <a:xfrm>
              <a:off x="-404087" y="319458"/>
              <a:ext cx="953470" cy="317474"/>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sp>
        <p:nvSpPr>
          <p:cNvPr id="9" name="TextBox 8">
            <a:extLst>
              <a:ext uri="{FF2B5EF4-FFF2-40B4-BE49-F238E27FC236}">
                <a16:creationId xmlns:a16="http://schemas.microsoft.com/office/drawing/2014/main" id="{A76B38AB-4A5E-4F47-9B98-A0986408CACD}"/>
              </a:ext>
            </a:extLst>
          </p:cNvPr>
          <p:cNvSpPr txBox="1"/>
          <p:nvPr/>
        </p:nvSpPr>
        <p:spPr>
          <a:xfrm rot="20834605">
            <a:off x="441042" y="2528480"/>
            <a:ext cx="2778625" cy="830997"/>
          </a:xfrm>
          <a:prstGeom prst="rect">
            <a:avLst/>
          </a:prstGeom>
          <a:solidFill>
            <a:srgbClr val="FFFEC5">
              <a:alpha val="55000"/>
            </a:srgbClr>
          </a:solidFill>
          <a:ln w="28575" cmpd="sng">
            <a:solidFill>
              <a:schemeClr val="tx1"/>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rgbClr val="660066"/>
                </a:solidFill>
                <a:effectLst>
                  <a:outerShdw blurRad="50800" dist="39000" dir="5460000" algn="tl">
                    <a:srgbClr val="000000">
                      <a:alpha val="38000"/>
                    </a:srgbClr>
                  </a:outerShdw>
                </a:effectLst>
              </a:rPr>
              <a:t>DOES </a:t>
            </a:r>
            <a:r>
              <a:rPr lang="en-US" sz="2400" b="1" u="sng" dirty="0">
                <a:ln w="11430"/>
                <a:solidFill>
                  <a:srgbClr val="660066"/>
                </a:solidFill>
                <a:effectLst>
                  <a:outerShdw blurRad="50800" dist="39000" dir="5460000" algn="tl">
                    <a:srgbClr val="000000">
                      <a:alpha val="38000"/>
                    </a:srgbClr>
                  </a:outerShdw>
                </a:effectLst>
              </a:rPr>
              <a:t>NOT</a:t>
            </a:r>
            <a:r>
              <a:rPr lang="en-US" sz="2400" b="1" dirty="0">
                <a:ln w="11430"/>
                <a:solidFill>
                  <a:srgbClr val="660066"/>
                </a:solidFill>
                <a:effectLst>
                  <a:outerShdw blurRad="50800" dist="39000" dir="5460000" algn="tl">
                    <a:srgbClr val="000000">
                      <a:alpha val="38000"/>
                    </a:srgbClr>
                  </a:outerShdw>
                </a:effectLst>
              </a:rPr>
              <a:t> REQUIRE LOGIN!</a:t>
            </a:r>
          </a:p>
        </p:txBody>
      </p:sp>
      <p:sp>
        <p:nvSpPr>
          <p:cNvPr id="16" name="Title 1">
            <a:extLst>
              <a:ext uri="{FF2B5EF4-FFF2-40B4-BE49-F238E27FC236}">
                <a16:creationId xmlns:a16="http://schemas.microsoft.com/office/drawing/2014/main" id="{FF187CBD-8485-43C4-A035-FBE3B1863C22}"/>
              </a:ext>
            </a:extLst>
          </p:cNvPr>
          <p:cNvSpPr>
            <a:spLocks noGrp="1"/>
          </p:cNvSpPr>
          <p:nvPr>
            <p:ph type="title"/>
          </p:nvPr>
        </p:nvSpPr>
        <p:spPr>
          <a:xfrm>
            <a:off x="1586337" y="285905"/>
            <a:ext cx="5971326" cy="580062"/>
          </a:xfrm>
          <a:prstGeom prst="roundRect">
            <a:avLst/>
          </a:prstGeom>
          <a:solidFill>
            <a:srgbClr val="ECF1E7"/>
          </a:solidFill>
          <a:ln>
            <a:solidFill>
              <a:schemeClr val="tx2">
                <a:lumMod val="50000"/>
              </a:schemeClr>
            </a:solidFill>
          </a:ln>
        </p:spPr>
        <p:txBody>
          <a:bodyPr>
            <a:normAutofit fontScale="90000"/>
          </a:bodyPr>
          <a:lstStyle/>
          <a:p>
            <a:pPr algn="ctr"/>
            <a:r>
              <a:rPr lang="en-US" sz="3300" b="1" dirty="0">
                <a:solidFill>
                  <a:srgbClr val="C00000"/>
                </a:solidFill>
                <a:latin typeface="WC ROUGHTRAD Bta"/>
                <a:cs typeface="WC ROUGHTRAD Bta"/>
              </a:rPr>
              <a:t>Report It! </a:t>
            </a:r>
            <a:r>
              <a:rPr lang="en-US" sz="3300" b="1" dirty="0">
                <a:solidFill>
                  <a:schemeClr val="tx2">
                    <a:lumMod val="50000"/>
                  </a:schemeClr>
                </a:solidFill>
                <a:latin typeface="WC ROUGHTRAD Bta"/>
                <a:cs typeface="WC ROUGHTRAD Bta"/>
              </a:rPr>
              <a:t>with Texasinvasives.org</a:t>
            </a:r>
            <a:endParaRPr lang="en-US" sz="2200" b="1" dirty="0">
              <a:solidFill>
                <a:schemeClr val="tx2">
                  <a:lumMod val="50000"/>
                </a:schemeClr>
              </a:solidFill>
              <a:latin typeface="WC ROUGHTRAD Bta"/>
              <a:cs typeface="WC ROUGHTRAD Bta"/>
            </a:endParaRPr>
          </a:p>
        </p:txBody>
      </p:sp>
    </p:spTree>
    <p:extLst>
      <p:ext uri="{BB962C8B-B14F-4D97-AF65-F5344CB8AC3E}">
        <p14:creationId xmlns:p14="http://schemas.microsoft.com/office/powerpoint/2010/main" val="33499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17" y="1390175"/>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20" name="Picture 19">
            <a:extLst>
              <a:ext uri="{FF2B5EF4-FFF2-40B4-BE49-F238E27FC236}">
                <a16:creationId xmlns:a16="http://schemas.microsoft.com/office/drawing/2014/main" id="{0569D8ED-78C4-4AA8-882E-069B774F7508}"/>
              </a:ext>
            </a:extLst>
          </p:cNvPr>
          <p:cNvPicPr/>
          <p:nvPr/>
        </p:nvPicPr>
        <p:blipFill rotWithShape="1">
          <a:blip r:embed="rId6">
            <a:extLst>
              <a:ext uri="{28A0092B-C50C-407E-A947-70E740481C1C}">
                <a14:useLocalDpi xmlns:a14="http://schemas.microsoft.com/office/drawing/2010/main"/>
              </a:ext>
            </a:extLst>
          </a:blip>
          <a:srcRect l="17540" t="2820" r="8848"/>
          <a:stretch/>
        </p:blipFill>
        <p:spPr>
          <a:xfrm>
            <a:off x="4900961" y="1275907"/>
            <a:ext cx="3971284" cy="5434404"/>
          </a:xfrm>
          <a:prstGeom prst="rect">
            <a:avLst/>
          </a:prstGeom>
          <a:ln>
            <a:solidFill>
              <a:srgbClr val="000000"/>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4B33A259-827A-4C7E-AD26-223114195847}"/>
              </a:ext>
            </a:extLst>
          </p:cNvPr>
          <p:cNvPicPr/>
          <p:nvPr/>
        </p:nvPicPr>
        <p:blipFill rotWithShape="1">
          <a:blip r:embed="rId7">
            <a:extLst>
              <a:ext uri="{28A0092B-C50C-407E-A947-70E740481C1C}">
                <a14:useLocalDpi xmlns:a14="http://schemas.microsoft.com/office/drawing/2010/main" val="0"/>
              </a:ext>
            </a:extLst>
          </a:blip>
          <a:srcRect t="7738" r="4968" b="15945"/>
          <a:stretch/>
        </p:blipFill>
        <p:spPr>
          <a:xfrm>
            <a:off x="389873" y="3153911"/>
            <a:ext cx="3853168" cy="485993"/>
          </a:xfrm>
          <a:prstGeom prst="rect">
            <a:avLst/>
          </a:prstGeom>
          <a:ln>
            <a:solidFill>
              <a:schemeClr val="tx1"/>
            </a:solidFill>
          </a:ln>
          <a:effectLst>
            <a:outerShdw blurRad="50800" dist="38100" dir="2700000" algn="tl" rotWithShape="0">
              <a:prstClr val="black">
                <a:alpha val="40000"/>
              </a:prstClr>
            </a:outerShdw>
          </a:effectLst>
        </p:spPr>
      </p:pic>
      <p:cxnSp>
        <p:nvCxnSpPr>
          <p:cNvPr id="22" name="Straight Arrow Connector 21">
            <a:extLst>
              <a:ext uri="{FF2B5EF4-FFF2-40B4-BE49-F238E27FC236}">
                <a16:creationId xmlns:a16="http://schemas.microsoft.com/office/drawing/2014/main" id="{A68906ED-1618-4E6C-91BA-430013467536}"/>
              </a:ext>
            </a:extLst>
          </p:cNvPr>
          <p:cNvCxnSpPr>
            <a:cxnSpLocks/>
          </p:cNvCxnSpPr>
          <p:nvPr/>
        </p:nvCxnSpPr>
        <p:spPr>
          <a:xfrm flipH="1" flipV="1">
            <a:off x="3836607" y="3286216"/>
            <a:ext cx="2022772" cy="1093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321195EE-A116-474D-B7C7-C420513E1E9D}"/>
              </a:ext>
            </a:extLst>
          </p:cNvPr>
          <p:cNvPicPr/>
          <p:nvPr/>
        </p:nvPicPr>
        <p:blipFill rotWithShape="1">
          <a:blip r:embed="rId8">
            <a:extLst>
              <a:ext uri="{28A0092B-C50C-407E-A947-70E740481C1C}">
                <a14:useLocalDpi xmlns:a14="http://schemas.microsoft.com/office/drawing/2010/main" val="0"/>
              </a:ext>
            </a:extLst>
          </a:blip>
          <a:srcRect l="9195" t="11818" r="11132" b="20654"/>
          <a:stretch/>
        </p:blipFill>
        <p:spPr bwMode="auto">
          <a:xfrm>
            <a:off x="488026" y="3754123"/>
            <a:ext cx="3625734" cy="2753819"/>
          </a:xfrm>
          <a:prstGeom prst="rect">
            <a:avLst/>
          </a:prstGeom>
          <a:ln>
            <a:solidFill>
              <a:schemeClr val="tx1"/>
            </a:solidFill>
          </a:ln>
          <a:extLst>
            <a:ext uri="{53640926-AAD7-44D8-BBD7-CCE9431645EC}">
              <a14:shadowObscured xmlns:a14="http://schemas.microsoft.com/office/drawing/2010/main"/>
            </a:ext>
          </a:extLst>
        </p:spPr>
      </p:pic>
      <p:sp>
        <p:nvSpPr>
          <p:cNvPr id="17" name="Title 1">
            <a:extLst>
              <a:ext uri="{FF2B5EF4-FFF2-40B4-BE49-F238E27FC236}">
                <a16:creationId xmlns:a16="http://schemas.microsoft.com/office/drawing/2014/main" id="{5562D8B9-B0E6-48D5-9D12-06C7B082A41B}"/>
              </a:ext>
            </a:extLst>
          </p:cNvPr>
          <p:cNvSpPr>
            <a:spLocks noGrp="1"/>
          </p:cNvSpPr>
          <p:nvPr>
            <p:ph type="title"/>
          </p:nvPr>
        </p:nvSpPr>
        <p:spPr>
          <a:xfrm>
            <a:off x="1604254" y="423894"/>
            <a:ext cx="5971326" cy="580062"/>
          </a:xfrm>
          <a:prstGeom prst="roundRect">
            <a:avLst/>
          </a:prstGeom>
          <a:solidFill>
            <a:srgbClr val="ECF1E7"/>
          </a:solidFill>
          <a:ln>
            <a:solidFill>
              <a:schemeClr val="tx2">
                <a:lumMod val="50000"/>
              </a:schemeClr>
            </a:solidFill>
          </a:ln>
        </p:spPr>
        <p:txBody>
          <a:bodyPr>
            <a:normAutofit fontScale="90000"/>
          </a:bodyPr>
          <a:lstStyle/>
          <a:p>
            <a:pPr algn="ctr"/>
            <a:r>
              <a:rPr lang="en-US" sz="3300" b="1" dirty="0">
                <a:solidFill>
                  <a:srgbClr val="C00000"/>
                </a:solidFill>
                <a:latin typeface="WC ROUGHTRAD Bta"/>
                <a:cs typeface="WC ROUGHTRAD Bta"/>
              </a:rPr>
              <a:t>Report It! </a:t>
            </a:r>
            <a:r>
              <a:rPr lang="en-US" sz="3300" b="1" dirty="0">
                <a:solidFill>
                  <a:schemeClr val="tx2">
                    <a:lumMod val="50000"/>
                  </a:schemeClr>
                </a:solidFill>
                <a:latin typeface="WC ROUGHTRAD Bta"/>
                <a:cs typeface="WC ROUGHTRAD Bta"/>
              </a:rPr>
              <a:t>with Texasinvasives.org</a:t>
            </a:r>
            <a:endParaRPr lang="en-US" sz="2200" b="1" dirty="0">
              <a:solidFill>
                <a:schemeClr val="tx2">
                  <a:lumMod val="50000"/>
                </a:schemeClr>
              </a:solidFill>
              <a:latin typeface="WC ROUGHTRAD Bta"/>
              <a:cs typeface="WC ROUGHTRAD Bta"/>
            </a:endParaRPr>
          </a:p>
        </p:txBody>
      </p:sp>
    </p:spTree>
    <p:extLst>
      <p:ext uri="{BB962C8B-B14F-4D97-AF65-F5344CB8AC3E}">
        <p14:creationId xmlns:p14="http://schemas.microsoft.com/office/powerpoint/2010/main" val="2733897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74" y="1661074"/>
            <a:ext cx="8213651" cy="3590863"/>
          </a:xfrm>
          <a:prstGeom prst="roundRect">
            <a:avLst/>
          </a:prstGeom>
          <a:solidFill>
            <a:srgbClr val="ECF1E7">
              <a:alpha val="85098"/>
            </a:srgbClr>
          </a:solidFill>
          <a:ln>
            <a:solidFill>
              <a:schemeClr val="tx2">
                <a:lumMod val="50000"/>
              </a:schemeClr>
            </a:solidFill>
          </a:ln>
        </p:spPr>
        <p:txBody>
          <a:bodyPr>
            <a:normAutofit/>
          </a:bodyPr>
          <a:lstStyle/>
          <a:p>
            <a:pPr marL="0" indent="0">
              <a:buNone/>
            </a:pPr>
            <a:r>
              <a:rPr lang="en-US" sz="2000" b="1" u="sng" dirty="0">
                <a:solidFill>
                  <a:schemeClr val="accent2">
                    <a:lumMod val="50000"/>
                  </a:schemeClr>
                </a:solidFill>
                <a:latin typeface="Candara" panose="020E0502030303020204" pitchFamily="34" charset="0"/>
              </a:rPr>
              <a:t>TEKS</a:t>
            </a:r>
            <a:r>
              <a:rPr lang="en-US" sz="2000" b="1" dirty="0">
                <a:solidFill>
                  <a:schemeClr val="accent2">
                    <a:lumMod val="50000"/>
                  </a:schemeClr>
                </a:solidFill>
                <a:latin typeface="Candara" panose="020E0502030303020204" pitchFamily="34" charset="0"/>
              </a:rPr>
              <a:t>: </a:t>
            </a:r>
            <a:r>
              <a:rPr lang="en-US" b="1" dirty="0">
                <a:solidFill>
                  <a:schemeClr val="accent2">
                    <a:lumMod val="50000"/>
                  </a:schemeClr>
                </a:solidFill>
                <a:latin typeface="Candara" panose="020E0502030303020204" pitchFamily="34" charset="0"/>
              </a:rPr>
              <a:t>130.25 1 (A-E) 4 (A-E) </a:t>
            </a:r>
            <a:r>
              <a:rPr lang="en-US" b="1" dirty="0">
                <a:solidFill>
                  <a:schemeClr val="accent2">
                    <a:lumMod val="50000"/>
                  </a:schemeClr>
                </a:solidFill>
              </a:rPr>
              <a:t>The student demonstrates professional standards/employability skills as required by business and industry. The student uses critical thinking, scientific reasoning, and problem solving to make informed decisions within and outside the classroom.</a:t>
            </a:r>
            <a:endParaRPr lang="en-US" b="1" dirty="0">
              <a:solidFill>
                <a:schemeClr val="accent2">
                  <a:lumMod val="50000"/>
                </a:schemeClr>
              </a:solidFill>
              <a:latin typeface="Candara" panose="020E0502030303020204" pitchFamily="34" charset="0"/>
            </a:endParaRPr>
          </a:p>
          <a:p>
            <a:pPr marL="0" indent="0">
              <a:buNone/>
            </a:pPr>
            <a:r>
              <a:rPr lang="en-US" sz="2000" dirty="0">
                <a:latin typeface="Candara" panose="020E0502030303020204" pitchFamily="34" charset="0"/>
              </a:rPr>
              <a:t>Objectives:</a:t>
            </a:r>
          </a:p>
          <a:p>
            <a:pPr lvl="2"/>
            <a:r>
              <a:rPr lang="en-US" sz="1800" dirty="0">
                <a:latin typeface="Candara" panose="020E0502030303020204" pitchFamily="34" charset="0"/>
              </a:rPr>
              <a:t>The student will discover new career opportunities in the biosecurity field of agriculture.</a:t>
            </a:r>
          </a:p>
          <a:p>
            <a:pPr lvl="2"/>
            <a:r>
              <a:rPr lang="en-US" sz="1800" dirty="0">
                <a:latin typeface="Candara" panose="020E0502030303020204" pitchFamily="34" charset="0"/>
              </a:rPr>
              <a:t>The student will construct a plan to Take Action! on invasive species and agriculture biosecurity.</a:t>
            </a:r>
          </a:p>
        </p:txBody>
      </p:sp>
      <p:sp>
        <p:nvSpPr>
          <p:cNvPr id="7" name="Content Placeholder 2"/>
          <p:cNvSpPr txBox="1">
            <a:spLocks/>
          </p:cNvSpPr>
          <p:nvPr/>
        </p:nvSpPr>
        <p:spPr>
          <a:xfrm>
            <a:off x="581925" y="775856"/>
            <a:ext cx="7980150" cy="717344"/>
          </a:xfrm>
          <a:prstGeom prst="roundRect">
            <a:avLst/>
          </a:prstGeom>
          <a:solidFill>
            <a:srgbClr val="ECF1E7">
              <a:alpha val="85098"/>
            </a:srgbClr>
          </a:solidFill>
          <a:ln>
            <a:solidFill>
              <a:schemeClr val="tx2">
                <a:lumMod val="50000"/>
              </a:schemeClr>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600" b="1" dirty="0">
                <a:solidFill>
                  <a:schemeClr val="tx1"/>
                </a:solidFill>
                <a:latin typeface="Candara" panose="020E0502030303020204" pitchFamily="34" charset="0"/>
              </a:rPr>
              <a:t>TEKS / OBJECTIVES</a:t>
            </a:r>
          </a:p>
        </p:txBody>
      </p:sp>
      <p:pic>
        <p:nvPicPr>
          <p:cNvPr id="9" name="Picture 8">
            <a:extLst>
              <a:ext uri="{FF2B5EF4-FFF2-40B4-BE49-F238E27FC236}">
                <a16:creationId xmlns:a16="http://schemas.microsoft.com/office/drawing/2014/main" id="{25CCF97D-D01A-47B5-9BEC-E590ACF403DC}"/>
              </a:ext>
            </a:extLst>
          </p:cNvPr>
          <p:cNvPicPr>
            <a:picLocks noChangeAspect="1"/>
          </p:cNvPicPr>
          <p:nvPr/>
        </p:nvPicPr>
        <p:blipFill rotWithShape="1">
          <a:blip r:embed="rId3"/>
          <a:srcRect l="4889" t="78762" r="7000" b="8095"/>
          <a:stretch/>
        </p:blipFill>
        <p:spPr>
          <a:xfrm>
            <a:off x="1" y="6036893"/>
            <a:ext cx="9144000" cy="810714"/>
          </a:xfrm>
          <a:prstGeom prst="rect">
            <a:avLst/>
          </a:prstGeom>
        </p:spPr>
      </p:pic>
      <p:pic>
        <p:nvPicPr>
          <p:cNvPr id="10" name="Picture 9" descr="header_logo.png">
            <a:extLst>
              <a:ext uri="{FF2B5EF4-FFF2-40B4-BE49-F238E27FC236}">
                <a16:creationId xmlns:a16="http://schemas.microsoft.com/office/drawing/2014/main" id="{C7697113-5224-4B1D-B4C4-AF22210077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11" name="Picture 10">
            <a:extLst>
              <a:ext uri="{FF2B5EF4-FFF2-40B4-BE49-F238E27FC236}">
                <a16:creationId xmlns:a16="http://schemas.microsoft.com/office/drawing/2014/main" id="{E6407446-BB9E-4EA7-A3B0-E47CD184CDF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Tree>
    <p:extLst>
      <p:ext uri="{BB962C8B-B14F-4D97-AF65-F5344CB8AC3E}">
        <p14:creationId xmlns:p14="http://schemas.microsoft.com/office/powerpoint/2010/main" val="19124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486796"/>
            <a:ext cx="9144000" cy="5371203"/>
            <a:chOff x="0" y="1486797"/>
            <a:chExt cx="9144000" cy="4404988"/>
          </a:xfrm>
        </p:grpSpPr>
        <p:pic>
          <p:nvPicPr>
            <p:cNvPr id="19" name="Picture 18"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0" name="Picture 19"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1" name="Picture 20"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3" name="Content Placeholder 2" descr="homescreen.PNG"/>
          <p:cNvPicPr>
            <a:picLocks noGrp="1" noChangeAspect="1"/>
          </p:cNvPicPr>
          <p:nvPr>
            <p:ph idx="1"/>
          </p:nvPr>
        </p:nvPicPr>
        <p:blipFill rotWithShape="1">
          <a:blip r:embed="rId6" cstate="print">
            <a:extLst>
              <a:ext uri="{28A0092B-C50C-407E-A947-70E740481C1C}">
                <a14:useLocalDpi xmlns:a14="http://schemas.microsoft.com/office/drawing/2010/main"/>
              </a:ext>
            </a:extLst>
          </a:blip>
          <a:srcRect l="-1076"/>
          <a:stretch/>
        </p:blipFill>
        <p:spPr>
          <a:xfrm>
            <a:off x="599844" y="2173624"/>
            <a:ext cx="2442302" cy="4329227"/>
          </a:xfrm>
          <a:ln>
            <a:solidFill>
              <a:schemeClr val="tx1"/>
            </a:solidFill>
          </a:ln>
        </p:spPr>
      </p:pic>
      <p:pic>
        <p:nvPicPr>
          <p:cNvPr id="4" name="Picture 3" descr="report_i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44362" y="2173624"/>
            <a:ext cx="2431591" cy="4334869"/>
          </a:xfrm>
          <a:prstGeom prst="rect">
            <a:avLst/>
          </a:prstGeom>
          <a:ln>
            <a:solidFill>
              <a:srgbClr val="000000"/>
            </a:solidFill>
          </a:ln>
        </p:spPr>
      </p:pic>
      <p:sp>
        <p:nvSpPr>
          <p:cNvPr id="6" name="Oval 5"/>
          <p:cNvSpPr/>
          <p:nvPr/>
        </p:nvSpPr>
        <p:spPr>
          <a:xfrm>
            <a:off x="442259" y="3783437"/>
            <a:ext cx="1545357" cy="1486097"/>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078169" y="3330542"/>
            <a:ext cx="2751275" cy="1938992"/>
          </a:xfrm>
          <a:prstGeom prst="rect">
            <a:avLst/>
          </a:prstGeom>
          <a:noFill/>
        </p:spPr>
        <p:txBody>
          <a:bodyPr wrap="square" rtlCol="0">
            <a:spAutoFit/>
          </a:bodyPr>
          <a:lstStyle/>
          <a:p>
            <a:pPr marL="285750" indent="-285750">
              <a:spcAft>
                <a:spcPts val="600"/>
              </a:spcAft>
              <a:buFont typeface="Arial"/>
              <a:buChar char="•"/>
            </a:pPr>
            <a:r>
              <a:rPr lang="en-US" sz="2000" b="1" dirty="0">
                <a:latin typeface="Candara" panose="020E0502030303020204" pitchFamily="34" charset="0"/>
              </a:rPr>
              <a:t>Species</a:t>
            </a:r>
          </a:p>
          <a:p>
            <a:pPr marL="285750" indent="-285750">
              <a:spcAft>
                <a:spcPts val="600"/>
              </a:spcAft>
              <a:buFont typeface="Arial"/>
              <a:buChar char="•"/>
            </a:pPr>
            <a:r>
              <a:rPr lang="en-US" sz="2000" b="1" dirty="0">
                <a:latin typeface="Candara" panose="020E0502030303020204" pitchFamily="34" charset="0"/>
              </a:rPr>
              <a:t>Contact info</a:t>
            </a:r>
          </a:p>
          <a:p>
            <a:pPr marL="285750" indent="-285750">
              <a:spcAft>
                <a:spcPts val="600"/>
              </a:spcAft>
              <a:buFont typeface="Arial"/>
              <a:buChar char="•"/>
            </a:pPr>
            <a:r>
              <a:rPr lang="en-US" sz="2000" b="1" dirty="0">
                <a:latin typeface="Candara" panose="020E0502030303020204" pitchFamily="34" charset="0"/>
              </a:rPr>
              <a:t>Location</a:t>
            </a:r>
          </a:p>
          <a:p>
            <a:pPr marL="285750" indent="-285750">
              <a:spcAft>
                <a:spcPts val="600"/>
              </a:spcAft>
              <a:buFont typeface="Arial"/>
              <a:buChar char="•"/>
            </a:pPr>
            <a:r>
              <a:rPr lang="en-US" sz="2000" b="1" dirty="0">
                <a:latin typeface="Candara" panose="020E0502030303020204" pitchFamily="34" charset="0"/>
              </a:rPr>
              <a:t>Photo</a:t>
            </a:r>
          </a:p>
          <a:p>
            <a:pPr marL="285750" indent="-285750">
              <a:spcAft>
                <a:spcPts val="600"/>
              </a:spcAft>
              <a:buFont typeface="Arial"/>
              <a:buChar char="•"/>
            </a:pPr>
            <a:r>
              <a:rPr lang="en-US" sz="2000" b="1" dirty="0">
                <a:latin typeface="Candara" panose="020E0502030303020204" pitchFamily="34" charset="0"/>
              </a:rPr>
              <a:t>Notes</a:t>
            </a:r>
          </a:p>
        </p:txBody>
      </p:sp>
      <p:sp>
        <p:nvSpPr>
          <p:cNvPr id="12" name="Oval 11">
            <a:extLst>
              <a:ext uri="{FF2B5EF4-FFF2-40B4-BE49-F238E27FC236}">
                <a16:creationId xmlns:a16="http://schemas.microsoft.com/office/drawing/2014/main" id="{24F1149D-7E52-450A-AF13-6E7C4CD88EBB}"/>
              </a:ext>
            </a:extLst>
          </p:cNvPr>
          <p:cNvSpPr/>
          <p:nvPr/>
        </p:nvSpPr>
        <p:spPr>
          <a:xfrm>
            <a:off x="3199731" y="5057689"/>
            <a:ext cx="1545357" cy="1486097"/>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E52F9079-5F92-42A6-B131-8DE77CD10A65}"/>
              </a:ext>
            </a:extLst>
          </p:cNvPr>
          <p:cNvSpPr txBox="1">
            <a:spLocks/>
          </p:cNvSpPr>
          <p:nvPr/>
        </p:nvSpPr>
        <p:spPr>
          <a:xfrm>
            <a:off x="1759425" y="596235"/>
            <a:ext cx="5971326" cy="580062"/>
          </a:xfrm>
          <a:prstGeom prst="roundRect">
            <a:avLst/>
          </a:prstGeom>
          <a:solidFill>
            <a:srgbClr val="ECF1E7"/>
          </a:solidFill>
          <a:ln>
            <a:solidFill>
              <a:schemeClr val="tx2">
                <a:lumMod val="50000"/>
              </a:schemeClr>
            </a:solidFill>
          </a:ln>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300" b="1" dirty="0">
                <a:solidFill>
                  <a:srgbClr val="C00000"/>
                </a:solidFill>
                <a:latin typeface="WC ROUGHTRAD Bta"/>
                <a:cs typeface="WC ROUGHTRAD Bta"/>
              </a:rPr>
              <a:t>Report It! </a:t>
            </a:r>
            <a:r>
              <a:rPr lang="en-US" sz="3300" b="1" dirty="0">
                <a:solidFill>
                  <a:schemeClr val="tx2">
                    <a:lumMod val="50000"/>
                  </a:schemeClr>
                </a:solidFill>
                <a:latin typeface="WC ROUGHTRAD Bta"/>
                <a:cs typeface="WC ROUGHTRAD Bta"/>
              </a:rPr>
              <a:t>with the phone app.</a:t>
            </a:r>
            <a:endParaRPr lang="en-US" sz="2200" b="1" dirty="0">
              <a:solidFill>
                <a:schemeClr val="tx2">
                  <a:lumMod val="50000"/>
                </a:schemeClr>
              </a:solidFill>
              <a:latin typeface="WC ROUGHTRAD Bta"/>
              <a:cs typeface="WC ROUGHTRAD Bta"/>
            </a:endParaRPr>
          </a:p>
        </p:txBody>
      </p:sp>
    </p:spTree>
    <p:extLst>
      <p:ext uri="{BB962C8B-B14F-4D97-AF65-F5344CB8AC3E}">
        <p14:creationId xmlns:p14="http://schemas.microsoft.com/office/powerpoint/2010/main" val="1361094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9802F-980C-4448-9FD2-564772F709A9}"/>
              </a:ext>
            </a:extLst>
          </p:cNvPr>
          <p:cNvPicPr>
            <a:picLocks noChangeAspect="1"/>
          </p:cNvPicPr>
          <p:nvPr/>
        </p:nvPicPr>
        <p:blipFill rotWithShape="1">
          <a:blip r:embed="rId3"/>
          <a:srcRect l="25285" t="7727" r="27340" b="4613"/>
          <a:stretch/>
        </p:blipFill>
        <p:spPr>
          <a:xfrm>
            <a:off x="4196652" y="1772371"/>
            <a:ext cx="4746180" cy="4939866"/>
          </a:xfrm>
          <a:prstGeom prst="rect">
            <a:avLst/>
          </a:prstGeom>
          <a:ln>
            <a:solidFill>
              <a:schemeClr val="tx2">
                <a:lumMod val="50000"/>
              </a:schemeClr>
            </a:solidFill>
          </a:ln>
        </p:spPr>
      </p:pic>
      <p:sp>
        <p:nvSpPr>
          <p:cNvPr id="11" name="Title 1">
            <a:extLst>
              <a:ext uri="{FF2B5EF4-FFF2-40B4-BE49-F238E27FC236}">
                <a16:creationId xmlns:a16="http://schemas.microsoft.com/office/drawing/2014/main" id="{6E469E7A-0C0E-4F67-A3DF-DC0EBC755BD4}"/>
              </a:ext>
            </a:extLst>
          </p:cNvPr>
          <p:cNvSpPr txBox="1">
            <a:spLocks/>
          </p:cNvSpPr>
          <p:nvPr/>
        </p:nvSpPr>
        <p:spPr>
          <a:xfrm>
            <a:off x="201168" y="145763"/>
            <a:ext cx="8741664" cy="627842"/>
          </a:xfrm>
          <a:prstGeom prst="roundRect">
            <a:avLst/>
          </a:prstGeom>
          <a:solidFill>
            <a:srgbClr val="ECF1E7"/>
          </a:solidFill>
          <a:ln>
            <a:solidFill>
              <a:schemeClr val="tx2">
                <a:lumMod val="50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chemeClr val="tx2">
                    <a:lumMod val="50000"/>
                  </a:schemeClr>
                </a:solidFill>
                <a:latin typeface="Century Gothic" panose="020B0502020202020204" pitchFamily="34" charset="0"/>
              </a:rPr>
              <a:t>Sign-up as </a:t>
            </a:r>
            <a:r>
              <a:rPr lang="en-US" sz="2800" b="1" u="sng" dirty="0">
                <a:solidFill>
                  <a:schemeClr val="accent3">
                    <a:lumMod val="50000"/>
                  </a:schemeClr>
                </a:solidFill>
                <a:latin typeface="Century Gothic" panose="020B0502020202020204" pitchFamily="34" charset="0"/>
              </a:rPr>
              <a:t>Citizen Scientist</a:t>
            </a:r>
            <a:r>
              <a:rPr lang="en-US" sz="2800" b="1" dirty="0">
                <a:solidFill>
                  <a:schemeClr val="accent3">
                    <a:lumMod val="50000"/>
                  </a:schemeClr>
                </a:solidFill>
                <a:latin typeface="Century Gothic" panose="020B0502020202020204" pitchFamily="34" charset="0"/>
              </a:rPr>
              <a:t> </a:t>
            </a:r>
            <a:r>
              <a:rPr lang="en-US" sz="2800" b="1" dirty="0">
                <a:solidFill>
                  <a:schemeClr val="tx2">
                    <a:lumMod val="50000"/>
                  </a:schemeClr>
                </a:solidFill>
                <a:latin typeface="Century Gothic" panose="020B0502020202020204" pitchFamily="34" charset="0"/>
              </a:rPr>
              <a:t>on Texasinvasives.org</a:t>
            </a:r>
            <a:endParaRPr lang="en-US" sz="2800" dirty="0">
              <a:solidFill>
                <a:schemeClr val="tx2">
                  <a:lumMod val="50000"/>
                </a:schemeClr>
              </a:solidFill>
              <a:latin typeface="Century Gothic" panose="020B0502020202020204" pitchFamily="34" charset="0"/>
            </a:endParaRPr>
          </a:p>
        </p:txBody>
      </p:sp>
      <p:sp>
        <p:nvSpPr>
          <p:cNvPr id="12" name="Title 1">
            <a:extLst>
              <a:ext uri="{FF2B5EF4-FFF2-40B4-BE49-F238E27FC236}">
                <a16:creationId xmlns:a16="http://schemas.microsoft.com/office/drawing/2014/main" id="{CDFA78D7-0D0D-48D9-874A-66F82AAC7AD6}"/>
              </a:ext>
            </a:extLst>
          </p:cNvPr>
          <p:cNvSpPr txBox="1">
            <a:spLocks/>
          </p:cNvSpPr>
          <p:nvPr/>
        </p:nvSpPr>
        <p:spPr>
          <a:xfrm>
            <a:off x="787862" y="3196383"/>
            <a:ext cx="4282289" cy="785209"/>
          </a:xfrm>
          <a:prstGeom prst="roundRect">
            <a:avLst/>
          </a:prstGeom>
          <a:solidFill>
            <a:srgbClr val="ECF1E7"/>
          </a:solidFill>
          <a:ln>
            <a:solidFill>
              <a:schemeClr val="tx2">
                <a:lumMod val="50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r>
              <a:rPr lang="en-US" sz="2000" b="1" dirty="0">
                <a:solidFill>
                  <a:schemeClr val="tx2">
                    <a:lumMod val="50000"/>
                  </a:schemeClr>
                </a:solidFill>
                <a:latin typeface="Century Gothic" panose="020B0502020202020204" pitchFamily="34" charset="0"/>
              </a:rPr>
              <a:t>Create Username &amp; Password</a:t>
            </a:r>
          </a:p>
          <a:p>
            <a:pPr marL="342900" indent="-342900">
              <a:buFont typeface="Arial" panose="020B0604020202020204" pitchFamily="34" charset="0"/>
              <a:buChar char="•"/>
            </a:pPr>
            <a:r>
              <a:rPr lang="en-US" sz="2000" b="1" dirty="0">
                <a:solidFill>
                  <a:schemeClr val="tx2">
                    <a:lumMod val="50000"/>
                  </a:schemeClr>
                </a:solidFill>
                <a:latin typeface="Century Gothic" panose="020B0502020202020204" pitchFamily="34" charset="0"/>
              </a:rPr>
              <a:t>Select </a:t>
            </a:r>
            <a:r>
              <a:rPr lang="en-US" sz="2000" b="1" dirty="0">
                <a:solidFill>
                  <a:schemeClr val="accent3">
                    <a:lumMod val="50000"/>
                  </a:schemeClr>
                </a:solidFill>
                <a:latin typeface="Century Gothic" panose="020B0502020202020204" pitchFamily="34" charset="0"/>
              </a:rPr>
              <a:t>Voyager</a:t>
            </a:r>
            <a:r>
              <a:rPr lang="en-US" sz="2000" b="1" dirty="0">
                <a:solidFill>
                  <a:schemeClr val="tx2">
                    <a:lumMod val="50000"/>
                  </a:schemeClr>
                </a:solidFill>
                <a:latin typeface="Century Gothic" panose="020B0502020202020204" pitchFamily="34" charset="0"/>
              </a:rPr>
              <a:t> for “Satellite”</a:t>
            </a:r>
          </a:p>
          <a:p>
            <a:pPr marL="342900" indent="-342900">
              <a:buFont typeface="Arial" panose="020B0604020202020204" pitchFamily="34" charset="0"/>
              <a:buChar char="•"/>
            </a:pPr>
            <a:endParaRPr lang="en-US" sz="2000" b="1" dirty="0">
              <a:solidFill>
                <a:schemeClr val="tx2">
                  <a:lumMod val="50000"/>
                </a:schemeClr>
              </a:solidFill>
              <a:latin typeface="Century Gothic" panose="020B0502020202020204" pitchFamily="34" charset="0"/>
            </a:endParaRPr>
          </a:p>
          <a:p>
            <a:endParaRPr lang="en-US" sz="2000" dirty="0">
              <a:solidFill>
                <a:schemeClr val="tx2">
                  <a:lumMod val="50000"/>
                </a:schemeClr>
              </a:solidFill>
              <a:latin typeface="Century Gothic" panose="020B0502020202020204" pitchFamily="34" charset="0"/>
            </a:endParaRPr>
          </a:p>
        </p:txBody>
      </p:sp>
      <p:sp>
        <p:nvSpPr>
          <p:cNvPr id="2" name="Title 1"/>
          <p:cNvSpPr>
            <a:spLocks noGrp="1"/>
          </p:cNvSpPr>
          <p:nvPr>
            <p:ph type="title"/>
          </p:nvPr>
        </p:nvSpPr>
        <p:spPr>
          <a:xfrm>
            <a:off x="201168" y="950463"/>
            <a:ext cx="6965176" cy="785209"/>
          </a:xfrm>
          <a:prstGeom prst="roundRect">
            <a:avLst/>
          </a:prstGeom>
          <a:solidFill>
            <a:srgbClr val="ECF1E7"/>
          </a:solidFill>
          <a:ln>
            <a:solidFill>
              <a:schemeClr val="tx2">
                <a:lumMod val="50000"/>
              </a:schemeClr>
            </a:solidFill>
          </a:ln>
        </p:spPr>
        <p:txBody>
          <a:bodyPr>
            <a:noAutofit/>
          </a:bodyPr>
          <a:lstStyle/>
          <a:p>
            <a:pPr>
              <a:lnSpc>
                <a:spcPct val="100000"/>
              </a:lnSpc>
            </a:pPr>
            <a:r>
              <a:rPr lang="en-US" sz="2000" b="1" dirty="0">
                <a:solidFill>
                  <a:schemeClr val="tx2">
                    <a:lumMod val="50000"/>
                  </a:schemeClr>
                </a:solidFill>
                <a:latin typeface="Century Gothic" panose="020B0502020202020204" pitchFamily="34" charset="0"/>
              </a:rPr>
              <a:t>Only if interested (not a grading factor):</a:t>
            </a:r>
            <a:br>
              <a:rPr lang="en-US" sz="2000" b="1" dirty="0">
                <a:solidFill>
                  <a:schemeClr val="tx2">
                    <a:lumMod val="50000"/>
                  </a:schemeClr>
                </a:solidFill>
                <a:latin typeface="Century Gothic" panose="020B0502020202020204" pitchFamily="34" charset="0"/>
              </a:rPr>
            </a:br>
            <a:r>
              <a:rPr lang="en-US" sz="2000" b="1" dirty="0">
                <a:solidFill>
                  <a:schemeClr val="tx2">
                    <a:lumMod val="50000"/>
                  </a:schemeClr>
                </a:solidFill>
                <a:latin typeface="Century Gothic" panose="020B0502020202020204" pitchFamily="34" charset="0"/>
              </a:rPr>
              <a:t>Go to </a:t>
            </a:r>
            <a:r>
              <a:rPr lang="en-US" sz="2000" b="1" dirty="0">
                <a:solidFill>
                  <a:schemeClr val="accent3">
                    <a:lumMod val="50000"/>
                  </a:schemeClr>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https://texasinvasives.org/workshop/</a:t>
            </a:r>
            <a:r>
              <a:rPr lang="en-US" sz="2000" b="1" dirty="0">
                <a:solidFill>
                  <a:schemeClr val="accent3">
                    <a:lumMod val="50000"/>
                  </a:schemeClr>
                </a:solidFill>
                <a:latin typeface="Century Gothic" panose="020B0502020202020204" pitchFamily="34" charset="0"/>
              </a:rPr>
              <a:t> </a:t>
            </a:r>
            <a:r>
              <a:rPr lang="en-US" sz="2000" b="1" dirty="0">
                <a:solidFill>
                  <a:schemeClr val="tx2">
                    <a:lumMod val="50000"/>
                  </a:schemeClr>
                </a:solidFill>
                <a:latin typeface="Century Gothic" panose="020B0502020202020204" pitchFamily="34" charset="0"/>
              </a:rPr>
              <a:t>to register</a:t>
            </a:r>
            <a:endParaRPr lang="en-US" sz="20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180956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4B7A511-9F5F-4336-9FEF-88733BF982FF}"/>
              </a:ext>
            </a:extLst>
          </p:cNvPr>
          <p:cNvGrpSpPr/>
          <p:nvPr/>
        </p:nvGrpSpPr>
        <p:grpSpPr>
          <a:xfrm>
            <a:off x="185045" y="2397610"/>
            <a:ext cx="5394960" cy="4204360"/>
            <a:chOff x="1412221" y="2463636"/>
            <a:chExt cx="4438909" cy="3496373"/>
          </a:xfrm>
        </p:grpSpPr>
        <p:pic>
          <p:nvPicPr>
            <p:cNvPr id="9" name="Picture 8">
              <a:extLst>
                <a:ext uri="{FF2B5EF4-FFF2-40B4-BE49-F238E27FC236}">
                  <a16:creationId xmlns:a16="http://schemas.microsoft.com/office/drawing/2014/main" id="{BCC3FE8E-4BA4-4D9F-B22D-E4C8C5F69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938"/>
            <a:stretch/>
          </p:blipFill>
          <p:spPr>
            <a:xfrm>
              <a:off x="1412221" y="2463636"/>
              <a:ext cx="4438909" cy="3496373"/>
            </a:xfrm>
            <a:prstGeom prst="rect">
              <a:avLst/>
            </a:prstGeom>
            <a:ln w="19050">
              <a:solidFill>
                <a:schemeClr val="tx1"/>
              </a:solidFill>
            </a:ln>
          </p:spPr>
        </p:pic>
        <p:sp>
          <p:nvSpPr>
            <p:cNvPr id="10" name="Oval 9">
              <a:extLst>
                <a:ext uri="{FF2B5EF4-FFF2-40B4-BE49-F238E27FC236}">
                  <a16:creationId xmlns:a16="http://schemas.microsoft.com/office/drawing/2014/main" id="{E22EE05B-D241-4947-BB72-C83E44F23514}"/>
                </a:ext>
              </a:extLst>
            </p:cNvPr>
            <p:cNvSpPr/>
            <p:nvPr/>
          </p:nvSpPr>
          <p:spPr>
            <a:xfrm>
              <a:off x="2513065" y="2736794"/>
              <a:ext cx="1324436" cy="330109"/>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sp>
        <p:nvSpPr>
          <p:cNvPr id="11" name="Title 1">
            <a:extLst>
              <a:ext uri="{FF2B5EF4-FFF2-40B4-BE49-F238E27FC236}">
                <a16:creationId xmlns:a16="http://schemas.microsoft.com/office/drawing/2014/main" id="{DE225613-7DF6-4F35-A3AE-88B6C9C32C82}"/>
              </a:ext>
            </a:extLst>
          </p:cNvPr>
          <p:cNvSpPr txBox="1">
            <a:spLocks/>
          </p:cNvSpPr>
          <p:nvPr/>
        </p:nvSpPr>
        <p:spPr>
          <a:xfrm>
            <a:off x="201168" y="145763"/>
            <a:ext cx="8741664" cy="1098246"/>
          </a:xfrm>
          <a:prstGeom prst="roundRect">
            <a:avLst/>
          </a:prstGeom>
          <a:solidFill>
            <a:srgbClr val="ECF1E7"/>
          </a:solidFill>
          <a:ln>
            <a:solidFill>
              <a:schemeClr val="tx2">
                <a:lumMod val="50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chemeClr val="tx2">
                    <a:lumMod val="50000"/>
                  </a:schemeClr>
                </a:solidFill>
                <a:latin typeface="Century Gothic" panose="020B0502020202020204" pitchFamily="34" charset="0"/>
              </a:rPr>
              <a:t>Once Registered, access your </a:t>
            </a:r>
            <a:r>
              <a:rPr lang="en-US" sz="2800" b="1" u="sng" dirty="0">
                <a:solidFill>
                  <a:schemeClr val="accent3">
                    <a:lumMod val="50000"/>
                  </a:schemeClr>
                </a:solidFill>
                <a:latin typeface="Century Gothic" panose="020B0502020202020204" pitchFamily="34" charset="0"/>
              </a:rPr>
              <a:t>Citizen Scientist </a:t>
            </a:r>
            <a:r>
              <a:rPr lang="en-US" sz="2800" b="1" dirty="0">
                <a:solidFill>
                  <a:schemeClr val="tx2">
                    <a:lumMod val="50000"/>
                  </a:schemeClr>
                </a:solidFill>
                <a:latin typeface="Century Gothic" panose="020B0502020202020204" pitchFamily="34" charset="0"/>
              </a:rPr>
              <a:t>reporting page.</a:t>
            </a:r>
            <a:endParaRPr lang="en-US" sz="2800" dirty="0">
              <a:solidFill>
                <a:schemeClr val="tx2">
                  <a:lumMod val="50000"/>
                </a:schemeClr>
              </a:solidFill>
              <a:latin typeface="Century Gothic" panose="020B0502020202020204" pitchFamily="34" charset="0"/>
            </a:endParaRPr>
          </a:p>
        </p:txBody>
      </p:sp>
      <p:grpSp>
        <p:nvGrpSpPr>
          <p:cNvPr id="5" name="Group 4">
            <a:extLst>
              <a:ext uri="{FF2B5EF4-FFF2-40B4-BE49-F238E27FC236}">
                <a16:creationId xmlns:a16="http://schemas.microsoft.com/office/drawing/2014/main" id="{2365A51D-6CCC-4498-AA4C-CD2B94378AB9}"/>
              </a:ext>
            </a:extLst>
          </p:cNvPr>
          <p:cNvGrpSpPr/>
          <p:nvPr/>
        </p:nvGrpSpPr>
        <p:grpSpPr>
          <a:xfrm>
            <a:off x="5645116" y="2397610"/>
            <a:ext cx="3366849" cy="4204360"/>
            <a:chOff x="5645116" y="2397610"/>
            <a:chExt cx="3366849" cy="4204360"/>
          </a:xfrm>
        </p:grpSpPr>
        <p:pic>
          <p:nvPicPr>
            <p:cNvPr id="12" name="Picture 11">
              <a:extLst>
                <a:ext uri="{FF2B5EF4-FFF2-40B4-BE49-F238E27FC236}">
                  <a16:creationId xmlns:a16="http://schemas.microsoft.com/office/drawing/2014/main" id="{47B0DB80-9036-4F9D-911E-366A6DB052C0}"/>
                </a:ext>
              </a:extLst>
            </p:cNvPr>
            <p:cNvPicPr>
              <a:picLocks noChangeAspect="1"/>
            </p:cNvPicPr>
            <p:nvPr/>
          </p:nvPicPr>
          <p:blipFill rotWithShape="1">
            <a:blip r:embed="rId4"/>
            <a:srcRect l="11775" t="8205" r="35729"/>
            <a:stretch/>
          </p:blipFill>
          <p:spPr>
            <a:xfrm>
              <a:off x="5775339" y="2397610"/>
              <a:ext cx="3236626" cy="4204360"/>
            </a:xfrm>
            <a:prstGeom prst="rect">
              <a:avLst/>
            </a:prstGeom>
            <a:ln w="19050">
              <a:solidFill>
                <a:schemeClr val="tx2">
                  <a:lumMod val="50000"/>
                </a:schemeClr>
              </a:solidFill>
            </a:ln>
          </p:spPr>
        </p:pic>
        <p:sp>
          <p:nvSpPr>
            <p:cNvPr id="13" name="Oval 12">
              <a:extLst>
                <a:ext uri="{FF2B5EF4-FFF2-40B4-BE49-F238E27FC236}">
                  <a16:creationId xmlns:a16="http://schemas.microsoft.com/office/drawing/2014/main" id="{AA1C4F3B-3ACF-4EC8-AE12-582C99B08E4B}"/>
                </a:ext>
              </a:extLst>
            </p:cNvPr>
            <p:cNvSpPr/>
            <p:nvPr/>
          </p:nvSpPr>
          <p:spPr>
            <a:xfrm>
              <a:off x="5645116" y="4489134"/>
              <a:ext cx="1297944" cy="921047"/>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sp>
        <p:nvSpPr>
          <p:cNvPr id="14" name="Title 1">
            <a:extLst>
              <a:ext uri="{FF2B5EF4-FFF2-40B4-BE49-F238E27FC236}">
                <a16:creationId xmlns:a16="http://schemas.microsoft.com/office/drawing/2014/main" id="{AD2469C6-D741-411F-9F9B-4A236B9A1AB0}"/>
              </a:ext>
            </a:extLst>
          </p:cNvPr>
          <p:cNvSpPr txBox="1">
            <a:spLocks/>
          </p:cNvSpPr>
          <p:nvPr/>
        </p:nvSpPr>
        <p:spPr>
          <a:xfrm>
            <a:off x="2905984" y="1447819"/>
            <a:ext cx="3332032" cy="745981"/>
          </a:xfrm>
          <a:prstGeom prst="roundRect">
            <a:avLst/>
          </a:prstGeom>
          <a:solidFill>
            <a:srgbClr val="ECF1E7"/>
          </a:solidFill>
          <a:ln>
            <a:solidFill>
              <a:schemeClr val="tx2">
                <a:lumMod val="50000"/>
              </a:schemeClr>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r>
              <a:rPr lang="en-US" sz="2000" b="1" dirty="0">
                <a:solidFill>
                  <a:schemeClr val="accent3">
                    <a:lumMod val="50000"/>
                  </a:schemeClr>
                </a:solidFill>
                <a:latin typeface="Century Gothic" panose="020B0502020202020204" pitchFamily="34" charset="0"/>
              </a:rPr>
              <a:t>Citizen Scientist </a:t>
            </a:r>
            <a:r>
              <a:rPr lang="en-US" sz="2000" b="1" dirty="0">
                <a:solidFill>
                  <a:schemeClr val="tx2">
                    <a:lumMod val="50000"/>
                  </a:schemeClr>
                </a:solidFill>
                <a:latin typeface="Century Gothic" panose="020B0502020202020204" pitchFamily="34" charset="0"/>
              </a:rPr>
              <a:t>Tab</a:t>
            </a:r>
          </a:p>
          <a:p>
            <a:pPr marL="800100" lvl="1" indent="-342900">
              <a:buFont typeface="Arial" panose="020B0604020202020204" pitchFamily="34" charset="0"/>
              <a:buChar char="•"/>
            </a:pPr>
            <a:r>
              <a:rPr lang="en-US" b="1" dirty="0">
                <a:solidFill>
                  <a:schemeClr val="tx2">
                    <a:lumMod val="50000"/>
                  </a:schemeClr>
                </a:solidFill>
                <a:latin typeface="Century Gothic" panose="020B0502020202020204" pitchFamily="34" charset="0"/>
              </a:rPr>
              <a:t>Then enter </a:t>
            </a:r>
            <a:r>
              <a:rPr lang="en-US" b="1" dirty="0">
                <a:solidFill>
                  <a:schemeClr val="accent3">
                    <a:lumMod val="50000"/>
                  </a:schemeClr>
                </a:solidFill>
                <a:latin typeface="Century Gothic" panose="020B0502020202020204" pitchFamily="34" charset="0"/>
              </a:rPr>
              <a:t>Login </a:t>
            </a:r>
            <a:r>
              <a:rPr lang="en-US" b="1" dirty="0">
                <a:solidFill>
                  <a:schemeClr val="tx2">
                    <a:lumMod val="50000"/>
                  </a:schemeClr>
                </a:solidFill>
                <a:latin typeface="Century Gothic" panose="020B0502020202020204" pitchFamily="34" charset="0"/>
              </a:rPr>
              <a:t>info</a:t>
            </a:r>
          </a:p>
          <a:p>
            <a:pPr marL="342900" indent="-342900">
              <a:buFont typeface="Arial" panose="020B0604020202020204" pitchFamily="34" charset="0"/>
              <a:buChar char="•"/>
            </a:pPr>
            <a:endParaRPr lang="en-US" sz="2000" b="1" dirty="0">
              <a:solidFill>
                <a:schemeClr val="tx2">
                  <a:lumMod val="50000"/>
                </a:schemeClr>
              </a:solidFill>
              <a:latin typeface="Century Gothic" panose="020B0502020202020204" pitchFamily="34" charset="0"/>
            </a:endParaRPr>
          </a:p>
          <a:p>
            <a:endParaRPr lang="en-US" sz="20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210573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C4EA-F74B-8551-C96F-2F357A398F15}"/>
              </a:ext>
            </a:extLst>
          </p:cNvPr>
          <p:cNvSpPr>
            <a:spLocks noGrp="1"/>
          </p:cNvSpPr>
          <p:nvPr>
            <p:ph type="title"/>
          </p:nvPr>
        </p:nvSpPr>
        <p:spPr/>
        <p:txBody>
          <a:bodyPr/>
          <a:lstStyle/>
          <a:p>
            <a:r>
              <a:rPr lang="en-US" dirty="0"/>
              <a:t>Exit Ticket: </a:t>
            </a:r>
          </a:p>
        </p:txBody>
      </p:sp>
      <p:sp>
        <p:nvSpPr>
          <p:cNvPr id="3" name="Content Placeholder 2">
            <a:extLst>
              <a:ext uri="{FF2B5EF4-FFF2-40B4-BE49-F238E27FC236}">
                <a16:creationId xmlns:a16="http://schemas.microsoft.com/office/drawing/2014/main" id="{9003170F-B7C0-8D9A-13A5-122EC1EE8855}"/>
              </a:ext>
            </a:extLst>
          </p:cNvPr>
          <p:cNvSpPr>
            <a:spLocks noGrp="1"/>
          </p:cNvSpPr>
          <p:nvPr>
            <p:ph idx="1"/>
          </p:nvPr>
        </p:nvSpPr>
        <p:spPr/>
        <p:txBody>
          <a:bodyPr/>
          <a:lstStyle/>
          <a:p>
            <a:r>
              <a:rPr lang="en-US" dirty="0"/>
              <a:t>Which pest will have the greatest impact on consumers in Texas and why?</a:t>
            </a:r>
          </a:p>
        </p:txBody>
      </p:sp>
    </p:spTree>
    <p:extLst>
      <p:ext uri="{BB962C8B-B14F-4D97-AF65-F5344CB8AC3E}">
        <p14:creationId xmlns:p14="http://schemas.microsoft.com/office/powerpoint/2010/main" val="2067413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6408301-7206-0740-85DF-0EF4EC48E85E}"/>
              </a:ext>
            </a:extLst>
          </p:cNvPr>
          <p:cNvGrpSpPr/>
          <p:nvPr/>
        </p:nvGrpSpPr>
        <p:grpSpPr>
          <a:xfrm>
            <a:off x="0" y="1748910"/>
            <a:ext cx="9144000" cy="4566354"/>
            <a:chOff x="0" y="1486797"/>
            <a:chExt cx="9144000" cy="4404988"/>
          </a:xfrm>
        </p:grpSpPr>
        <p:pic>
          <p:nvPicPr>
            <p:cNvPr id="16" name="Picture 15" descr="middle.png">
              <a:extLst>
                <a:ext uri="{FF2B5EF4-FFF2-40B4-BE49-F238E27FC236}">
                  <a16:creationId xmlns:a16="http://schemas.microsoft.com/office/drawing/2014/main" id="{B060DC8E-A587-404B-96A7-358406F90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a:extLst>
                <a:ext uri="{FF2B5EF4-FFF2-40B4-BE49-F238E27FC236}">
                  <a16:creationId xmlns:a16="http://schemas.microsoft.com/office/drawing/2014/main" id="{8C66F1E8-0737-584F-B06D-6A005181BD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a:extLst>
                <a:ext uri="{FF2B5EF4-FFF2-40B4-BE49-F238E27FC236}">
                  <a16:creationId xmlns:a16="http://schemas.microsoft.com/office/drawing/2014/main" id="{827C4B43-95AD-C44E-B4D1-89869366D3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254642" y="622302"/>
            <a:ext cx="6634716" cy="651480"/>
          </a:xfrm>
          <a:prstGeom prst="roundRect">
            <a:avLst/>
          </a:prstGeom>
          <a:solidFill>
            <a:srgbClr val="ECF1E7"/>
          </a:solidFill>
          <a:ln>
            <a:solidFill>
              <a:schemeClr val="tx2">
                <a:lumMod val="50000"/>
              </a:schemeClr>
            </a:solidFill>
          </a:ln>
        </p:spPr>
        <p:txBody>
          <a:bodyPr>
            <a:normAutofit/>
          </a:bodyPr>
          <a:lstStyle/>
          <a:p>
            <a:pPr algn="ctr"/>
            <a:r>
              <a:rPr lang="en-US" sz="3000" b="1" dirty="0">
                <a:solidFill>
                  <a:srgbClr val="800000"/>
                </a:solidFill>
                <a:latin typeface="Century Gothic" panose="020B0502020202020204" pitchFamily="34" charset="0"/>
                <a:cs typeface="WC ROUGHTRAD Bta"/>
              </a:rPr>
              <a:t>Take Action! </a:t>
            </a:r>
            <a:r>
              <a:rPr lang="en-US" sz="3000" b="1" dirty="0">
                <a:solidFill>
                  <a:schemeClr val="tx2">
                    <a:lumMod val="50000"/>
                  </a:schemeClr>
                </a:solidFill>
                <a:latin typeface="Century Gothic" panose="020B0502020202020204" pitchFamily="34" charset="0"/>
                <a:cs typeface="WC ROUGHTRAD Bta"/>
              </a:rPr>
              <a:t>Project using the App</a:t>
            </a:r>
          </a:p>
        </p:txBody>
      </p:sp>
      <p:sp>
        <p:nvSpPr>
          <p:cNvPr id="3" name="Content Placeholder 2"/>
          <p:cNvSpPr>
            <a:spLocks noGrp="1"/>
          </p:cNvSpPr>
          <p:nvPr>
            <p:ph idx="1"/>
          </p:nvPr>
        </p:nvSpPr>
        <p:spPr>
          <a:xfrm>
            <a:off x="298448" y="2021551"/>
            <a:ext cx="4730752" cy="3922877"/>
          </a:xfrm>
        </p:spPr>
        <p:txBody>
          <a:bodyPr>
            <a:normAutofit/>
          </a:bodyPr>
          <a:lstStyle/>
          <a:p>
            <a:r>
              <a:rPr lang="en-US" sz="2800" b="1" dirty="0">
                <a:solidFill>
                  <a:schemeClr val="tx2">
                    <a:lumMod val="50000"/>
                  </a:schemeClr>
                </a:solidFill>
                <a:cs typeface="Candara"/>
              </a:rPr>
              <a:t>Download the phone App</a:t>
            </a:r>
            <a:endParaRPr lang="en-US" sz="1200" dirty="0">
              <a:solidFill>
                <a:schemeClr val="tx2">
                  <a:lumMod val="50000"/>
                </a:schemeClr>
              </a:solidFill>
              <a:cs typeface="Candara"/>
            </a:endParaRPr>
          </a:p>
          <a:p>
            <a:r>
              <a:rPr lang="en-US" sz="2800" b="1" dirty="0">
                <a:solidFill>
                  <a:schemeClr val="tx2">
                    <a:lumMod val="50000"/>
                  </a:schemeClr>
                </a:solidFill>
                <a:cs typeface="Candara"/>
              </a:rPr>
              <a:t>Find more out about these three things.</a:t>
            </a:r>
          </a:p>
          <a:p>
            <a:pPr lvl="1"/>
            <a:r>
              <a:rPr lang="en-US" sz="2600" dirty="0">
                <a:solidFill>
                  <a:schemeClr val="tx2">
                    <a:lumMod val="50000"/>
                  </a:schemeClr>
                </a:solidFill>
                <a:cs typeface="Candara"/>
              </a:rPr>
              <a:t>Blue Hounds Tongue</a:t>
            </a:r>
          </a:p>
          <a:p>
            <a:pPr lvl="1"/>
            <a:r>
              <a:rPr lang="en-US" sz="2600" dirty="0">
                <a:solidFill>
                  <a:schemeClr val="tx2">
                    <a:lumMod val="50000"/>
                  </a:schemeClr>
                </a:solidFill>
                <a:cs typeface="Candara"/>
              </a:rPr>
              <a:t>European Mantis</a:t>
            </a:r>
          </a:p>
          <a:p>
            <a:pPr lvl="1"/>
            <a:r>
              <a:rPr lang="en-US" sz="2600" dirty="0">
                <a:solidFill>
                  <a:schemeClr val="tx2">
                    <a:lumMod val="50000"/>
                  </a:schemeClr>
                </a:solidFill>
                <a:cs typeface="Candara"/>
              </a:rPr>
              <a:t>White Nose Syndrome</a:t>
            </a:r>
          </a:p>
          <a:p>
            <a:pPr marL="0" indent="0">
              <a:buNone/>
            </a:pPr>
            <a:endParaRPr lang="en-US" b="1" i="1" dirty="0">
              <a:solidFill>
                <a:schemeClr val="tx2">
                  <a:lumMod val="50000"/>
                </a:schemeClr>
              </a:solidFill>
              <a:cs typeface="Candara"/>
            </a:endParaRPr>
          </a:p>
        </p:txBody>
      </p:sp>
      <p:pic>
        <p:nvPicPr>
          <p:cNvPr id="4" name="Picture 3">
            <a:extLst>
              <a:ext uri="{FF2B5EF4-FFF2-40B4-BE49-F238E27FC236}">
                <a16:creationId xmlns:a16="http://schemas.microsoft.com/office/drawing/2014/main" id="{55F49391-C49F-4A73-8F6E-80744456F1FF}"/>
              </a:ext>
            </a:extLst>
          </p:cNvPr>
          <p:cNvPicPr>
            <a:picLocks noChangeAspect="1"/>
          </p:cNvPicPr>
          <p:nvPr/>
        </p:nvPicPr>
        <p:blipFill rotWithShape="1">
          <a:blip r:embed="rId6"/>
          <a:srcRect t="9619" b="7201"/>
          <a:stretch/>
        </p:blipFill>
        <p:spPr>
          <a:xfrm>
            <a:off x="5344430" y="4434640"/>
            <a:ext cx="3384218" cy="987846"/>
          </a:xfrm>
          <a:prstGeom prst="rect">
            <a:avLst/>
          </a:prstGeom>
        </p:spPr>
      </p:pic>
      <p:pic>
        <p:nvPicPr>
          <p:cNvPr id="6" name="Picture 5">
            <a:extLst>
              <a:ext uri="{FF2B5EF4-FFF2-40B4-BE49-F238E27FC236}">
                <a16:creationId xmlns:a16="http://schemas.microsoft.com/office/drawing/2014/main" id="{2A496BAA-24EF-4BA7-AD5E-8728AF86AE98}"/>
              </a:ext>
            </a:extLst>
          </p:cNvPr>
          <p:cNvPicPr>
            <a:picLocks noChangeAspect="1"/>
          </p:cNvPicPr>
          <p:nvPr/>
        </p:nvPicPr>
        <p:blipFill>
          <a:blip r:embed="rId7"/>
          <a:stretch>
            <a:fillRect/>
          </a:stretch>
        </p:blipFill>
        <p:spPr>
          <a:xfrm>
            <a:off x="6088026" y="2327409"/>
            <a:ext cx="1897026" cy="1839788"/>
          </a:xfrm>
          <a:prstGeom prst="rect">
            <a:avLst/>
          </a:prstGeom>
        </p:spPr>
      </p:pic>
      <p:pic>
        <p:nvPicPr>
          <p:cNvPr id="12" name="Picture 11" descr="header_logo.png">
            <a:extLst>
              <a:ext uri="{FF2B5EF4-FFF2-40B4-BE49-F238E27FC236}">
                <a16:creationId xmlns:a16="http://schemas.microsoft.com/office/drawing/2014/main" id="{5B3796E3-7E98-45D3-9EA4-BE604FA37D9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13" name="Picture 12">
            <a:extLst>
              <a:ext uri="{FF2B5EF4-FFF2-40B4-BE49-F238E27FC236}">
                <a16:creationId xmlns:a16="http://schemas.microsoft.com/office/drawing/2014/main" id="{9C7B3B02-9C9E-4477-B15B-0FEFAFE026E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Tree>
    <p:extLst>
      <p:ext uri="{BB962C8B-B14F-4D97-AF65-F5344CB8AC3E}">
        <p14:creationId xmlns:p14="http://schemas.microsoft.com/office/powerpoint/2010/main" val="119950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5690" y="2036224"/>
            <a:ext cx="9292856" cy="4832410"/>
            <a:chOff x="0" y="1486797"/>
            <a:chExt cx="9144000" cy="4404988"/>
          </a:xfrm>
        </p:grpSpPr>
        <p:pic>
          <p:nvPicPr>
            <p:cNvPr id="7" name="Picture 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184229" y="2676264"/>
            <a:ext cx="4567992" cy="3658951"/>
          </a:xfrm>
        </p:spPr>
        <p:txBody>
          <a:bodyPr>
            <a:normAutofit fontScale="92500" lnSpcReduction="20000"/>
          </a:bodyPr>
          <a:lstStyle/>
          <a:p>
            <a:r>
              <a:rPr lang="en-US" sz="2200" b="1" dirty="0">
                <a:solidFill>
                  <a:schemeClr val="tx2">
                    <a:lumMod val="50000"/>
                  </a:schemeClr>
                </a:solidFill>
                <a:latin typeface="Candara" panose="020E0502030303020204" pitchFamily="34" charset="0"/>
                <a:cs typeface="Calibri"/>
              </a:rPr>
              <a:t>Use this </a:t>
            </a:r>
            <a:r>
              <a:rPr lang="en-US" sz="2200" b="1" dirty="0" err="1">
                <a:solidFill>
                  <a:schemeClr val="tx2">
                    <a:lumMod val="50000"/>
                  </a:schemeClr>
                </a:solidFill>
                <a:latin typeface="Candara" panose="020E0502030303020204" pitchFamily="34" charset="0"/>
                <a:cs typeface="Calibri"/>
              </a:rPr>
              <a:t>Flowcode</a:t>
            </a:r>
            <a:r>
              <a:rPr lang="en-US" sz="2200" b="1" dirty="0">
                <a:solidFill>
                  <a:schemeClr val="tx2">
                    <a:lumMod val="50000"/>
                  </a:schemeClr>
                </a:solidFill>
                <a:latin typeface="Candara" panose="020E0502030303020204" pitchFamily="34" charset="0"/>
                <a:cs typeface="Calibri"/>
              </a:rPr>
              <a:t> to access the “Take Action” page on the Texas Invasives website.</a:t>
            </a:r>
          </a:p>
          <a:p>
            <a:endParaRPr lang="en-US" sz="2200" b="1" dirty="0">
              <a:solidFill>
                <a:schemeClr val="tx2">
                  <a:lumMod val="50000"/>
                </a:schemeClr>
              </a:solidFill>
              <a:latin typeface="Candara" panose="020E0502030303020204" pitchFamily="34" charset="0"/>
              <a:cs typeface="Calibri"/>
            </a:endParaRPr>
          </a:p>
          <a:p>
            <a:r>
              <a:rPr lang="en-US" sz="2200" b="1" dirty="0">
                <a:solidFill>
                  <a:schemeClr val="tx2">
                    <a:lumMod val="50000"/>
                  </a:schemeClr>
                </a:solidFill>
                <a:latin typeface="Candara" panose="020E0502030303020204" pitchFamily="34" charset="0"/>
                <a:cs typeface="Calibri"/>
              </a:rPr>
              <a:t>Take a few minutes to look at the Citizens Scientist Program and what all it entails</a:t>
            </a:r>
          </a:p>
          <a:p>
            <a:endParaRPr lang="en-US" sz="2200" b="1" dirty="0">
              <a:solidFill>
                <a:schemeClr val="tx2">
                  <a:lumMod val="50000"/>
                </a:schemeClr>
              </a:solidFill>
              <a:latin typeface="Candara" panose="020E0502030303020204" pitchFamily="34" charset="0"/>
              <a:cs typeface="Calibri"/>
            </a:endParaRPr>
          </a:p>
          <a:p>
            <a:r>
              <a:rPr lang="en-US" sz="2200" b="1" dirty="0">
                <a:solidFill>
                  <a:schemeClr val="tx2">
                    <a:lumMod val="50000"/>
                  </a:schemeClr>
                </a:solidFill>
                <a:latin typeface="Candara" panose="020E0502030303020204" pitchFamily="34" charset="0"/>
                <a:cs typeface="Calibri"/>
              </a:rPr>
              <a:t>After you look at the program make a poster that describes what it is and why others should consider to looking into the program.</a:t>
            </a:r>
          </a:p>
        </p:txBody>
      </p:sp>
      <p:pic>
        <p:nvPicPr>
          <p:cNvPr id="2" name="Picture 1">
            <a:extLst>
              <a:ext uri="{FF2B5EF4-FFF2-40B4-BE49-F238E27FC236}">
                <a16:creationId xmlns:a16="http://schemas.microsoft.com/office/drawing/2014/main" id="{5DE54F51-71DE-48E8-943D-36753B5F3E6F}"/>
              </a:ext>
            </a:extLst>
          </p:cNvPr>
          <p:cNvPicPr>
            <a:picLocks noChangeAspect="1"/>
          </p:cNvPicPr>
          <p:nvPr/>
        </p:nvPicPr>
        <p:blipFill>
          <a:blip r:embed="rId6"/>
          <a:stretch>
            <a:fillRect/>
          </a:stretch>
        </p:blipFill>
        <p:spPr>
          <a:xfrm>
            <a:off x="4734135" y="2264924"/>
            <a:ext cx="4225636" cy="4225636"/>
          </a:xfrm>
          <a:prstGeom prst="rect">
            <a:avLst/>
          </a:prstGeom>
        </p:spPr>
      </p:pic>
      <p:sp>
        <p:nvSpPr>
          <p:cNvPr id="11" name="Title 1">
            <a:extLst>
              <a:ext uri="{FF2B5EF4-FFF2-40B4-BE49-F238E27FC236}">
                <a16:creationId xmlns:a16="http://schemas.microsoft.com/office/drawing/2014/main" id="{1CE8C2EE-FD13-4631-A3F4-8B84CD648F9F}"/>
              </a:ext>
            </a:extLst>
          </p:cNvPr>
          <p:cNvSpPr txBox="1">
            <a:spLocks/>
          </p:cNvSpPr>
          <p:nvPr/>
        </p:nvSpPr>
        <p:spPr>
          <a:xfrm>
            <a:off x="1297962" y="668535"/>
            <a:ext cx="6908517" cy="725636"/>
          </a:xfrm>
          <a:prstGeom prst="roundRect">
            <a:avLst/>
          </a:prstGeom>
          <a:solidFill>
            <a:srgbClr val="ECF1E7"/>
          </a:solidFill>
          <a:ln>
            <a:solidFill>
              <a:schemeClr val="tx2">
                <a:lumMod val="50000"/>
              </a:schemeClr>
            </a:solidFill>
          </a:ln>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b="1" dirty="0">
                <a:solidFill>
                  <a:schemeClr val="tx2">
                    <a:lumMod val="50000"/>
                  </a:schemeClr>
                </a:solidFill>
                <a:latin typeface="Century Gothic" panose="020B0502020202020204" pitchFamily="34" charset="0"/>
                <a:cs typeface="WC ROUGHTRAD Bta"/>
              </a:rPr>
              <a:t>Citizen Scientist Presentation to Public</a:t>
            </a:r>
          </a:p>
        </p:txBody>
      </p:sp>
      <p:pic>
        <p:nvPicPr>
          <p:cNvPr id="14" name="Picture 13" descr="header_logo.png">
            <a:extLst>
              <a:ext uri="{FF2B5EF4-FFF2-40B4-BE49-F238E27FC236}">
                <a16:creationId xmlns:a16="http://schemas.microsoft.com/office/drawing/2014/main" id="{D93FB7D5-2A42-42CD-8592-17BAC055DA4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15" name="Picture 14">
            <a:extLst>
              <a:ext uri="{FF2B5EF4-FFF2-40B4-BE49-F238E27FC236}">
                <a16:creationId xmlns:a16="http://schemas.microsoft.com/office/drawing/2014/main" id="{BB29DD28-E8B5-41B4-8C80-8FCD59FF3A0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Tree>
    <p:extLst>
      <p:ext uri="{BB962C8B-B14F-4D97-AF65-F5344CB8AC3E}">
        <p14:creationId xmlns:p14="http://schemas.microsoft.com/office/powerpoint/2010/main" val="221085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8515684" cy="1155699"/>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9D27BAFD-787F-4D15-857F-D28DF628DE39}"/>
              </a:ext>
            </a:extLst>
          </p:cNvPr>
          <p:cNvPicPr>
            <a:picLocks noChangeAspect="1"/>
          </p:cNvPicPr>
          <p:nvPr/>
        </p:nvPicPr>
        <p:blipFill>
          <a:blip r:embed="rId4"/>
          <a:stretch>
            <a:fillRect/>
          </a:stretch>
        </p:blipFill>
        <p:spPr>
          <a:xfrm>
            <a:off x="1467691" y="1498524"/>
            <a:ext cx="4889983" cy="1365665"/>
          </a:xfrm>
          <a:prstGeom prst="rect">
            <a:avLst/>
          </a:prstGeom>
        </p:spPr>
      </p:pic>
      <p:pic>
        <p:nvPicPr>
          <p:cNvPr id="9" name="Picture 8">
            <a:extLst>
              <a:ext uri="{FF2B5EF4-FFF2-40B4-BE49-F238E27FC236}">
                <a16:creationId xmlns:a16="http://schemas.microsoft.com/office/drawing/2014/main" id="{6D462312-A7CB-42E9-967F-ECA92C8F69A3}"/>
              </a:ext>
            </a:extLst>
          </p:cNvPr>
          <p:cNvPicPr>
            <a:picLocks noChangeAspect="1"/>
          </p:cNvPicPr>
          <p:nvPr/>
        </p:nvPicPr>
        <p:blipFill rotWithShape="1">
          <a:blip r:embed="rId5"/>
          <a:srcRect l="4889" t="78762" r="7000" b="8095"/>
          <a:stretch/>
        </p:blipFill>
        <p:spPr>
          <a:xfrm>
            <a:off x="1" y="6055020"/>
            <a:ext cx="9144000" cy="810714"/>
          </a:xfrm>
          <a:prstGeom prst="rect">
            <a:avLst/>
          </a:prstGeom>
        </p:spPr>
      </p:pic>
      <p:pic>
        <p:nvPicPr>
          <p:cNvPr id="13" name="Picture 12" descr="Logo, company name&#10;&#10;Description automatically generated">
            <a:extLst>
              <a:ext uri="{FF2B5EF4-FFF2-40B4-BE49-F238E27FC236}">
                <a16:creationId xmlns:a16="http://schemas.microsoft.com/office/drawing/2014/main" id="{433D0906-E7F1-40A0-8FC2-BDBEBF708DBD}"/>
              </a:ext>
            </a:extLst>
          </p:cNvPr>
          <p:cNvPicPr>
            <a:picLocks noChangeAspect="1"/>
          </p:cNvPicPr>
          <p:nvPr/>
        </p:nvPicPr>
        <p:blipFill>
          <a:blip r:embed="rId6"/>
          <a:stretch>
            <a:fillRect/>
          </a:stretch>
        </p:blipFill>
        <p:spPr>
          <a:xfrm>
            <a:off x="4282631" y="3417309"/>
            <a:ext cx="3416799" cy="246656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856A0641-DF79-48CF-8FDA-68ACCA02F3D1}"/>
              </a:ext>
            </a:extLst>
          </p:cNvPr>
          <p:cNvPicPr>
            <a:picLocks noChangeAspect="1"/>
          </p:cNvPicPr>
          <p:nvPr/>
        </p:nvPicPr>
        <p:blipFill>
          <a:blip r:embed="rId7"/>
          <a:stretch>
            <a:fillRect/>
          </a:stretch>
        </p:blipFill>
        <p:spPr>
          <a:xfrm>
            <a:off x="351485" y="3993812"/>
            <a:ext cx="3931146" cy="1579309"/>
          </a:xfrm>
          <a:prstGeom prst="rect">
            <a:avLst/>
          </a:prstGeom>
        </p:spPr>
      </p:pic>
    </p:spTree>
    <p:extLst>
      <p:ext uri="{BB962C8B-B14F-4D97-AF65-F5344CB8AC3E}">
        <p14:creationId xmlns:p14="http://schemas.microsoft.com/office/powerpoint/2010/main" val="2453090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F27A-EF26-4801-7F07-9CF3F34E73D1}"/>
              </a:ext>
            </a:extLst>
          </p:cNvPr>
          <p:cNvSpPr>
            <a:spLocks noGrp="1"/>
          </p:cNvSpPr>
          <p:nvPr>
            <p:ph type="title"/>
          </p:nvPr>
        </p:nvSpPr>
        <p:spPr/>
        <p:txBody>
          <a:bodyPr/>
          <a:lstStyle/>
          <a:p>
            <a:r>
              <a:rPr lang="en-US" dirty="0"/>
              <a:t>Warm-Up Question </a:t>
            </a:r>
          </a:p>
        </p:txBody>
      </p:sp>
      <p:sp>
        <p:nvSpPr>
          <p:cNvPr id="3" name="Content Placeholder 2">
            <a:extLst>
              <a:ext uri="{FF2B5EF4-FFF2-40B4-BE49-F238E27FC236}">
                <a16:creationId xmlns:a16="http://schemas.microsoft.com/office/drawing/2014/main" id="{DC79F5A0-21E1-6C59-7715-FD58A82884E6}"/>
              </a:ext>
            </a:extLst>
          </p:cNvPr>
          <p:cNvSpPr>
            <a:spLocks noGrp="1"/>
          </p:cNvSpPr>
          <p:nvPr>
            <p:ph idx="1"/>
          </p:nvPr>
        </p:nvSpPr>
        <p:spPr/>
        <p:txBody>
          <a:bodyPr/>
          <a:lstStyle/>
          <a:p>
            <a:r>
              <a:rPr lang="en-US" dirty="0"/>
              <a:t>Pick your favorite pest that we have talked about the past few days. How does that pest spread?</a:t>
            </a:r>
          </a:p>
        </p:txBody>
      </p:sp>
    </p:spTree>
    <p:extLst>
      <p:ext uri="{BB962C8B-B14F-4D97-AF65-F5344CB8AC3E}">
        <p14:creationId xmlns:p14="http://schemas.microsoft.com/office/powerpoint/2010/main" val="3617591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04F6-2504-A2D5-A741-B8389481CBB6}"/>
              </a:ext>
            </a:extLst>
          </p:cNvPr>
          <p:cNvSpPr>
            <a:spLocks noGrp="1"/>
          </p:cNvSpPr>
          <p:nvPr>
            <p:ph type="title"/>
          </p:nvPr>
        </p:nvSpPr>
        <p:spPr/>
        <p:txBody>
          <a:bodyPr/>
          <a:lstStyle/>
          <a:p>
            <a:r>
              <a:rPr lang="en-US" dirty="0"/>
              <a:t>Thinking Questions </a:t>
            </a:r>
          </a:p>
        </p:txBody>
      </p:sp>
      <p:sp>
        <p:nvSpPr>
          <p:cNvPr id="3" name="Content Placeholder 2">
            <a:extLst>
              <a:ext uri="{FF2B5EF4-FFF2-40B4-BE49-F238E27FC236}">
                <a16:creationId xmlns:a16="http://schemas.microsoft.com/office/drawing/2014/main" id="{FEE5B274-8A6A-7E5C-9DB2-4A273BABFFF0}"/>
              </a:ext>
            </a:extLst>
          </p:cNvPr>
          <p:cNvSpPr>
            <a:spLocks noGrp="1"/>
          </p:cNvSpPr>
          <p:nvPr>
            <p:ph idx="1"/>
          </p:nvPr>
        </p:nvSpPr>
        <p:spPr/>
        <p:txBody>
          <a:bodyPr>
            <a:normAutofit/>
          </a:bodyPr>
          <a:lstStyle/>
          <a:p>
            <a:r>
              <a:rPr lang="en-US" dirty="0"/>
              <a:t>What makes this species invasive rather than non-native?</a:t>
            </a:r>
          </a:p>
          <a:p>
            <a:r>
              <a:rPr lang="en-US" dirty="0"/>
              <a:t>How do human actions contribute to the spread of invasive species?</a:t>
            </a:r>
          </a:p>
          <a:p>
            <a:r>
              <a:rPr lang="en-US" dirty="0"/>
              <a:t>How does this species affect the balance of its new ecosystem?</a:t>
            </a:r>
          </a:p>
          <a:p>
            <a:r>
              <a:rPr lang="en-US" dirty="0"/>
              <a:t>What specific traits allow this species to thrive in a non-native environment?</a:t>
            </a:r>
          </a:p>
          <a:p>
            <a:pPr marL="0" indent="0">
              <a:buNone/>
            </a:pPr>
            <a:endParaRPr lang="en-US" dirty="0"/>
          </a:p>
        </p:txBody>
      </p:sp>
    </p:spTree>
    <p:extLst>
      <p:ext uri="{BB962C8B-B14F-4D97-AF65-F5344CB8AC3E}">
        <p14:creationId xmlns:p14="http://schemas.microsoft.com/office/powerpoint/2010/main" val="362116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731041"/>
            <a:ext cx="9144000" cy="5056622"/>
            <a:chOff x="0" y="1486797"/>
            <a:chExt cx="9144000" cy="4404988"/>
          </a:xfrm>
        </p:grpSpPr>
        <p:pic>
          <p:nvPicPr>
            <p:cNvPr id="22" name="Picture 2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3" name="Picture 2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4" name="Picture 2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838200" y="718265"/>
            <a:ext cx="7467600" cy="667701"/>
          </a:xfrm>
          <a:prstGeom prst="roundRect">
            <a:avLst/>
          </a:prstGeom>
          <a:solidFill>
            <a:srgbClr val="ECF1E7">
              <a:alpha val="74118"/>
            </a:srgbClr>
          </a:solidFill>
          <a:ln>
            <a:solidFill>
              <a:schemeClr val="tx2">
                <a:lumMod val="50000"/>
              </a:schemeClr>
            </a:solidFill>
          </a:ln>
        </p:spPr>
        <p:txBody>
          <a:bodyPr>
            <a:normAutofit/>
          </a:bodyPr>
          <a:lstStyle/>
          <a:p>
            <a:pPr algn="ctr"/>
            <a:r>
              <a:rPr lang="en-US" sz="3100" b="1" u="sng" dirty="0">
                <a:solidFill>
                  <a:srgbClr val="800000"/>
                </a:solidFill>
                <a:latin typeface="Century Gothic" panose="020B0502020202020204" pitchFamily="34" charset="0"/>
              </a:rPr>
              <a:t>Action</a:t>
            </a:r>
            <a:r>
              <a:rPr lang="en-US" sz="3100" b="1" dirty="0">
                <a:solidFill>
                  <a:srgbClr val="800000"/>
                </a:solidFill>
                <a:latin typeface="Century Gothic" panose="020B0502020202020204" pitchFamily="34" charset="0"/>
              </a:rPr>
              <a:t> </a:t>
            </a:r>
            <a:r>
              <a:rPr lang="en-US" sz="3100" b="1" dirty="0">
                <a:solidFill>
                  <a:schemeClr val="tx2">
                    <a:lumMod val="75000"/>
                  </a:schemeClr>
                </a:solidFill>
                <a:latin typeface="Century Gothic" panose="020B0502020202020204" pitchFamily="34" charset="0"/>
                <a:cs typeface="WC ROUGHTRAD Bta"/>
              </a:rPr>
              <a:t>Response to Invasive Species</a:t>
            </a:r>
            <a:endParaRPr lang="en-US" sz="2400" b="1" dirty="0">
              <a:solidFill>
                <a:schemeClr val="tx2">
                  <a:lumMod val="75000"/>
                </a:schemeClr>
              </a:solidFill>
              <a:latin typeface="Century Gothic" panose="020B0502020202020204" pitchFamily="34" charset="0"/>
            </a:endParaRPr>
          </a:p>
        </p:txBody>
      </p:sp>
      <p:sp>
        <p:nvSpPr>
          <p:cNvPr id="19" name="Content Placeholder 8"/>
          <p:cNvSpPr>
            <a:spLocks noGrp="1"/>
          </p:cNvSpPr>
          <p:nvPr>
            <p:ph idx="1"/>
          </p:nvPr>
        </p:nvSpPr>
        <p:spPr>
          <a:xfrm>
            <a:off x="131123" y="1899635"/>
            <a:ext cx="5821476" cy="4741747"/>
          </a:xfrm>
        </p:spPr>
        <p:txBody>
          <a:bodyPr>
            <a:noAutofit/>
          </a:bodyPr>
          <a:lstStyle/>
          <a:p>
            <a:pPr>
              <a:lnSpc>
                <a:spcPct val="120000"/>
              </a:lnSpc>
              <a:spcBef>
                <a:spcPts val="0"/>
              </a:spcBef>
            </a:pPr>
            <a:r>
              <a:rPr lang="en-US" sz="2400" b="1" dirty="0">
                <a:solidFill>
                  <a:schemeClr val="tx2">
                    <a:lumMod val="50000"/>
                  </a:schemeClr>
                </a:solidFill>
                <a:effectLst>
                  <a:glow rad="63500">
                    <a:schemeClr val="accent3">
                      <a:satMod val="175000"/>
                      <a:alpha val="40000"/>
                    </a:schemeClr>
                  </a:glow>
                </a:effectLst>
              </a:rPr>
              <a:t>Regulation</a:t>
            </a:r>
          </a:p>
          <a:p>
            <a:pPr lvl="1">
              <a:lnSpc>
                <a:spcPct val="120000"/>
              </a:lnSpc>
              <a:spcBef>
                <a:spcPts val="0"/>
              </a:spcBef>
            </a:pPr>
            <a:r>
              <a:rPr lang="en-US" sz="2000" b="1" dirty="0">
                <a:solidFill>
                  <a:schemeClr val="tx2">
                    <a:lumMod val="50000"/>
                  </a:schemeClr>
                </a:solidFill>
              </a:rPr>
              <a:t>Import/export restrictions (USDA-APHIS)</a:t>
            </a:r>
          </a:p>
          <a:p>
            <a:pPr lvl="2">
              <a:lnSpc>
                <a:spcPct val="120000"/>
              </a:lnSpc>
              <a:spcBef>
                <a:spcPts val="0"/>
              </a:spcBef>
            </a:pPr>
            <a:r>
              <a:rPr lang="en-US" sz="1800" b="1" dirty="0">
                <a:solidFill>
                  <a:schemeClr val="tx2">
                    <a:lumMod val="50000"/>
                  </a:schemeClr>
                </a:solidFill>
              </a:rPr>
              <a:t>Inspections and surveillance</a:t>
            </a:r>
          </a:p>
          <a:p>
            <a:pPr>
              <a:lnSpc>
                <a:spcPct val="120000"/>
              </a:lnSpc>
              <a:spcBef>
                <a:spcPts val="0"/>
              </a:spcBef>
            </a:pPr>
            <a:r>
              <a:rPr lang="en-US" sz="2400" b="1" dirty="0">
                <a:solidFill>
                  <a:schemeClr val="tx2">
                    <a:lumMod val="50000"/>
                  </a:schemeClr>
                </a:solidFill>
                <a:effectLst>
                  <a:glow rad="63500">
                    <a:schemeClr val="accent3">
                      <a:satMod val="175000"/>
                      <a:alpha val="40000"/>
                    </a:schemeClr>
                  </a:glow>
                </a:effectLst>
              </a:rPr>
              <a:t>Research</a:t>
            </a:r>
          </a:p>
          <a:p>
            <a:pPr lvl="1">
              <a:lnSpc>
                <a:spcPct val="120000"/>
              </a:lnSpc>
              <a:spcBef>
                <a:spcPts val="0"/>
              </a:spcBef>
            </a:pPr>
            <a:r>
              <a:rPr lang="en-US" sz="2000" b="1" dirty="0">
                <a:solidFill>
                  <a:schemeClr val="tx2">
                    <a:lumMod val="50000"/>
                  </a:schemeClr>
                </a:solidFill>
              </a:rPr>
              <a:t>Species biology/ecology</a:t>
            </a:r>
          </a:p>
          <a:p>
            <a:pPr lvl="1">
              <a:lnSpc>
                <a:spcPct val="120000"/>
              </a:lnSpc>
              <a:spcBef>
                <a:spcPts val="0"/>
              </a:spcBef>
            </a:pPr>
            <a:r>
              <a:rPr lang="en-US" sz="2000" b="1" dirty="0">
                <a:solidFill>
                  <a:schemeClr val="tx2">
                    <a:lumMod val="50000"/>
                  </a:schemeClr>
                </a:solidFill>
              </a:rPr>
              <a:t>Ecological impacts</a:t>
            </a:r>
          </a:p>
          <a:p>
            <a:pPr lvl="1">
              <a:lnSpc>
                <a:spcPct val="120000"/>
              </a:lnSpc>
              <a:spcBef>
                <a:spcPts val="0"/>
              </a:spcBef>
            </a:pPr>
            <a:r>
              <a:rPr lang="en-US" sz="2000" b="1" dirty="0">
                <a:solidFill>
                  <a:schemeClr val="tx2">
                    <a:lumMod val="50000"/>
                  </a:schemeClr>
                </a:solidFill>
              </a:rPr>
              <a:t>Biological controls</a:t>
            </a:r>
          </a:p>
          <a:p>
            <a:pPr lvl="1">
              <a:lnSpc>
                <a:spcPct val="120000"/>
              </a:lnSpc>
              <a:spcBef>
                <a:spcPts val="0"/>
              </a:spcBef>
            </a:pPr>
            <a:r>
              <a:rPr lang="en-US" sz="2000" b="1" dirty="0">
                <a:solidFill>
                  <a:schemeClr val="tx2">
                    <a:lumMod val="50000"/>
                  </a:schemeClr>
                </a:solidFill>
              </a:rPr>
              <a:t>Habitat Restoration</a:t>
            </a:r>
          </a:p>
          <a:p>
            <a:pPr>
              <a:lnSpc>
                <a:spcPct val="120000"/>
              </a:lnSpc>
              <a:spcBef>
                <a:spcPts val="0"/>
              </a:spcBef>
            </a:pPr>
            <a:r>
              <a:rPr lang="en-US" sz="2400" b="1" dirty="0">
                <a:solidFill>
                  <a:schemeClr val="tx2">
                    <a:lumMod val="50000"/>
                  </a:schemeClr>
                </a:solidFill>
                <a:effectLst>
                  <a:glow rad="63500">
                    <a:schemeClr val="accent3">
                      <a:satMod val="175000"/>
                      <a:alpha val="40000"/>
                    </a:schemeClr>
                  </a:glow>
                </a:effectLst>
              </a:rPr>
              <a:t>Control and Management</a:t>
            </a:r>
          </a:p>
          <a:p>
            <a:pPr>
              <a:lnSpc>
                <a:spcPct val="120000"/>
              </a:lnSpc>
              <a:spcBef>
                <a:spcPts val="0"/>
              </a:spcBef>
            </a:pPr>
            <a:r>
              <a:rPr lang="en-US" sz="2400" b="1" dirty="0">
                <a:solidFill>
                  <a:schemeClr val="tx2">
                    <a:lumMod val="50000"/>
                  </a:schemeClr>
                </a:solidFill>
                <a:effectLst>
                  <a:glow rad="63500">
                    <a:schemeClr val="accent3">
                      <a:satMod val="175000"/>
                      <a:alpha val="40000"/>
                    </a:schemeClr>
                  </a:glow>
                </a:effectLst>
              </a:rPr>
              <a:t>Monitoring</a:t>
            </a:r>
          </a:p>
          <a:p>
            <a:pPr>
              <a:lnSpc>
                <a:spcPct val="120000"/>
              </a:lnSpc>
              <a:spcBef>
                <a:spcPts val="0"/>
              </a:spcBef>
            </a:pPr>
            <a:r>
              <a:rPr lang="en-US" sz="2400" b="1" dirty="0">
                <a:solidFill>
                  <a:schemeClr val="tx2">
                    <a:lumMod val="50000"/>
                  </a:schemeClr>
                </a:solidFill>
                <a:effectLst>
                  <a:glow rad="63500">
                    <a:schemeClr val="accent3">
                      <a:satMod val="175000"/>
                      <a:alpha val="40000"/>
                    </a:schemeClr>
                  </a:glow>
                </a:effectLst>
              </a:rPr>
              <a:t>Restoration</a:t>
            </a:r>
          </a:p>
        </p:txBody>
      </p:sp>
      <p:grpSp>
        <p:nvGrpSpPr>
          <p:cNvPr id="3" name="Group 2"/>
          <p:cNvGrpSpPr/>
          <p:nvPr/>
        </p:nvGrpSpPr>
        <p:grpSpPr>
          <a:xfrm>
            <a:off x="5957317" y="2025521"/>
            <a:ext cx="2605016" cy="4333622"/>
            <a:chOff x="5957317" y="2095859"/>
            <a:chExt cx="2605016" cy="4333622"/>
          </a:xfrm>
        </p:grpSpPr>
        <p:pic>
          <p:nvPicPr>
            <p:cNvPr id="18" name="Content Placeholder 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5965299" y="2095859"/>
              <a:ext cx="2575262" cy="1660264"/>
            </a:xfrm>
            <a:prstGeom prst="rect">
              <a:avLst/>
            </a:prstGeom>
            <a:ln w="15875">
              <a:solidFill>
                <a:srgbClr val="953735"/>
              </a:solidFill>
              <a:miter lim="800000"/>
              <a:headEnd/>
              <a:tailEnd/>
            </a:ln>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57317" y="3756123"/>
              <a:ext cx="2605016" cy="1245767"/>
            </a:xfrm>
            <a:prstGeom prst="rect">
              <a:avLst/>
            </a:prstGeom>
            <a:ln>
              <a:solidFill>
                <a:srgbClr val="953735"/>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65299" y="5001890"/>
              <a:ext cx="2575262" cy="1427591"/>
            </a:xfrm>
            <a:prstGeom prst="rect">
              <a:avLst/>
            </a:prstGeom>
            <a:ln>
              <a:solidFill>
                <a:srgbClr val="953735"/>
              </a:solidFill>
            </a:ln>
          </p:spPr>
        </p:pic>
      </p:grpSp>
      <p:sp>
        <p:nvSpPr>
          <p:cNvPr id="5" name="Right Brace 4">
            <a:extLst>
              <a:ext uri="{FF2B5EF4-FFF2-40B4-BE49-F238E27FC236}">
                <a16:creationId xmlns:a16="http://schemas.microsoft.com/office/drawing/2014/main" id="{D2BA760E-C34D-433E-8E3A-23E37CAED914}"/>
              </a:ext>
            </a:extLst>
          </p:cNvPr>
          <p:cNvSpPr/>
          <p:nvPr/>
        </p:nvSpPr>
        <p:spPr>
          <a:xfrm>
            <a:off x="4050323" y="5009683"/>
            <a:ext cx="644769" cy="1271328"/>
          </a:xfrm>
          <a:prstGeom prst="rightBrac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itle 1">
            <a:extLst>
              <a:ext uri="{FF2B5EF4-FFF2-40B4-BE49-F238E27FC236}">
                <a16:creationId xmlns:a16="http://schemas.microsoft.com/office/drawing/2014/main" id="{E127279E-C3A3-473D-922C-1F6375C77496}"/>
              </a:ext>
            </a:extLst>
          </p:cNvPr>
          <p:cNvSpPr txBox="1">
            <a:spLocks/>
          </p:cNvSpPr>
          <p:nvPr/>
        </p:nvSpPr>
        <p:spPr>
          <a:xfrm>
            <a:off x="4908245" y="5180932"/>
            <a:ext cx="2114107" cy="756285"/>
          </a:xfrm>
          <a:prstGeom prst="roundRect">
            <a:avLst/>
          </a:prstGeom>
          <a:solidFill>
            <a:srgbClr val="ECF1E7">
              <a:alpha val="74118"/>
            </a:srgbClr>
          </a:solidFill>
          <a:ln>
            <a:solidFill>
              <a:schemeClr val="tx2">
                <a:lumMod val="50000"/>
              </a:schemeClr>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a:solidFill>
                  <a:srgbClr val="800000"/>
                </a:solidFill>
                <a:latin typeface="Century Gothic" panose="020B0502020202020204" pitchFamily="34" charset="0"/>
              </a:rPr>
              <a:t>This is where you can help!</a:t>
            </a:r>
            <a:endParaRPr lang="en-US" sz="1600" b="1" dirty="0">
              <a:solidFill>
                <a:schemeClr val="tx2">
                  <a:lumMod val="75000"/>
                </a:schemeClr>
              </a:solidFill>
              <a:latin typeface="Century Gothic" panose="020B0502020202020204" pitchFamily="34" charset="0"/>
            </a:endParaRPr>
          </a:p>
        </p:txBody>
      </p:sp>
      <p:pic>
        <p:nvPicPr>
          <p:cNvPr id="16" name="Picture 15" descr="header_logo.png">
            <a:extLst>
              <a:ext uri="{FF2B5EF4-FFF2-40B4-BE49-F238E27FC236}">
                <a16:creationId xmlns:a16="http://schemas.microsoft.com/office/drawing/2014/main" id="{01657D3A-9E14-4F86-8B20-5796C239F4D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25" name="Picture 24">
            <a:extLst>
              <a:ext uri="{FF2B5EF4-FFF2-40B4-BE49-F238E27FC236}">
                <a16:creationId xmlns:a16="http://schemas.microsoft.com/office/drawing/2014/main" id="{4716BCFC-78A3-49B5-BC20-4E125E002E3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Tree>
    <p:extLst>
      <p:ext uri="{BB962C8B-B14F-4D97-AF65-F5344CB8AC3E}">
        <p14:creationId xmlns:p14="http://schemas.microsoft.com/office/powerpoint/2010/main" val="278211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9073" y="2066572"/>
            <a:ext cx="9261230" cy="4787668"/>
            <a:chOff x="0" y="1486797"/>
            <a:chExt cx="9144000" cy="4404988"/>
          </a:xfrm>
        </p:grpSpPr>
        <p:pic>
          <p:nvPicPr>
            <p:cNvPr id="23" name="Picture 2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4" name="Picture 2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5" name="Picture 2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19" name="Content Placeholder 8"/>
          <p:cNvSpPr>
            <a:spLocks noGrp="1"/>
          </p:cNvSpPr>
          <p:nvPr>
            <p:ph idx="1"/>
          </p:nvPr>
        </p:nvSpPr>
        <p:spPr>
          <a:xfrm>
            <a:off x="112333" y="2337638"/>
            <a:ext cx="5298489" cy="4476209"/>
          </a:xfrm>
        </p:spPr>
        <p:txBody>
          <a:bodyPr>
            <a:normAutofit/>
          </a:bodyPr>
          <a:lstStyle/>
          <a:p>
            <a:pPr>
              <a:spcBef>
                <a:spcPts val="0"/>
              </a:spcBef>
            </a:pPr>
            <a:r>
              <a:rPr lang="en-US" sz="2400" b="1" dirty="0">
                <a:solidFill>
                  <a:schemeClr val="tx1"/>
                </a:solidFill>
              </a:rPr>
              <a:t>Early detection trainings</a:t>
            </a:r>
          </a:p>
          <a:p>
            <a:pPr lvl="1">
              <a:spcBef>
                <a:spcPts val="0"/>
              </a:spcBef>
            </a:pPr>
            <a:r>
              <a:rPr lang="en-US" sz="1800" dirty="0">
                <a:solidFill>
                  <a:schemeClr val="tx2">
                    <a:lumMod val="50000"/>
                  </a:schemeClr>
                </a:solidFill>
              </a:rPr>
              <a:t>Native Plant Diagnostic Network</a:t>
            </a:r>
          </a:p>
          <a:p>
            <a:pPr lvl="1">
              <a:spcBef>
                <a:spcPts val="0"/>
              </a:spcBef>
            </a:pPr>
            <a:r>
              <a:rPr lang="en-US" sz="1800" dirty="0" err="1">
                <a:solidFill>
                  <a:schemeClr val="tx2">
                    <a:lumMod val="50000"/>
                  </a:schemeClr>
                </a:solidFill>
              </a:rPr>
              <a:t>EDRR</a:t>
            </a:r>
            <a:r>
              <a:rPr lang="en-US" sz="1800" dirty="0">
                <a:solidFill>
                  <a:schemeClr val="tx2">
                    <a:lumMod val="50000"/>
                  </a:schemeClr>
                </a:solidFill>
              </a:rPr>
              <a:t> Local (Washington State)</a:t>
            </a:r>
          </a:p>
          <a:p>
            <a:pPr lvl="1">
              <a:spcBef>
                <a:spcPts val="0"/>
              </a:spcBef>
            </a:pPr>
            <a:r>
              <a:rPr lang="en-US" sz="1800" b="1" dirty="0">
                <a:solidFill>
                  <a:schemeClr val="tx2">
                    <a:lumMod val="50000"/>
                  </a:schemeClr>
                </a:solidFill>
                <a:effectLst>
                  <a:glow rad="101600">
                    <a:schemeClr val="accent3">
                      <a:satMod val="175000"/>
                      <a:alpha val="40000"/>
                    </a:schemeClr>
                  </a:glow>
                </a:effectLst>
              </a:rPr>
              <a:t>AG BIOSECURITY CURRICULUM</a:t>
            </a:r>
          </a:p>
          <a:p>
            <a:pPr lvl="1">
              <a:spcBef>
                <a:spcPts val="0"/>
              </a:spcBef>
            </a:pPr>
            <a:r>
              <a:rPr lang="en-US" sz="1800" b="1" dirty="0">
                <a:solidFill>
                  <a:schemeClr val="tx2">
                    <a:lumMod val="50000"/>
                  </a:schemeClr>
                </a:solidFill>
                <a:effectLst>
                  <a:glow rad="101600">
                    <a:schemeClr val="accent3">
                      <a:satMod val="175000"/>
                      <a:alpha val="40000"/>
                    </a:schemeClr>
                  </a:glow>
                </a:effectLst>
              </a:rPr>
              <a:t>Invaders of Texas</a:t>
            </a:r>
          </a:p>
          <a:p>
            <a:pPr lvl="2">
              <a:spcBef>
                <a:spcPts val="0"/>
              </a:spcBef>
            </a:pPr>
            <a:r>
              <a:rPr lang="en-US" sz="1800" b="1" dirty="0">
                <a:solidFill>
                  <a:schemeClr val="tx1"/>
                </a:solidFill>
              </a:rPr>
              <a:t>Through texasinvasives.org</a:t>
            </a:r>
          </a:p>
          <a:p>
            <a:pPr lvl="3">
              <a:spcBef>
                <a:spcPts val="0"/>
              </a:spcBef>
            </a:pPr>
            <a:r>
              <a:rPr lang="en-US" sz="1600" dirty="0">
                <a:solidFill>
                  <a:schemeClr val="tx1"/>
                </a:solidFill>
              </a:rPr>
              <a:t>You’re eligible to register at the end!</a:t>
            </a:r>
          </a:p>
          <a:p>
            <a:pPr lvl="1">
              <a:lnSpc>
                <a:spcPct val="120000"/>
              </a:lnSpc>
              <a:spcBef>
                <a:spcPts val="0"/>
              </a:spcBef>
            </a:pPr>
            <a:endParaRPr lang="en-US" sz="1200" dirty="0">
              <a:solidFill>
                <a:schemeClr val="tx2">
                  <a:lumMod val="50000"/>
                </a:schemeClr>
              </a:solidFill>
            </a:endParaRPr>
          </a:p>
          <a:p>
            <a:pPr>
              <a:lnSpc>
                <a:spcPct val="110000"/>
              </a:lnSpc>
              <a:spcBef>
                <a:spcPts val="0"/>
              </a:spcBef>
            </a:pPr>
            <a:r>
              <a:rPr lang="en-US" sz="2400" b="1" dirty="0">
                <a:solidFill>
                  <a:schemeClr val="tx1"/>
                </a:solidFill>
              </a:rPr>
              <a:t>Public Awareness campaigns</a:t>
            </a:r>
            <a:endParaRPr lang="en-US" sz="2400" b="1" i="1" dirty="0">
              <a:solidFill>
                <a:schemeClr val="tx1"/>
              </a:solidFill>
            </a:endParaRPr>
          </a:p>
          <a:p>
            <a:pPr lvl="1">
              <a:lnSpc>
                <a:spcPct val="110000"/>
              </a:lnSpc>
              <a:spcBef>
                <a:spcPts val="0"/>
              </a:spcBef>
            </a:pPr>
            <a:r>
              <a:rPr lang="en-US" sz="1800" dirty="0">
                <a:solidFill>
                  <a:schemeClr val="tx2">
                    <a:lumMod val="50000"/>
                  </a:schemeClr>
                </a:solidFill>
              </a:rPr>
              <a:t>CLEAN, DRAIN, DRY!</a:t>
            </a:r>
          </a:p>
          <a:p>
            <a:pPr lvl="1">
              <a:lnSpc>
                <a:spcPct val="110000"/>
              </a:lnSpc>
              <a:spcBef>
                <a:spcPts val="0"/>
              </a:spcBef>
            </a:pPr>
            <a:r>
              <a:rPr lang="en-US" sz="1800" dirty="0">
                <a:solidFill>
                  <a:schemeClr val="tx2">
                    <a:lumMod val="50000"/>
                  </a:schemeClr>
                </a:solidFill>
              </a:rPr>
              <a:t>Don’t Move Firewood</a:t>
            </a:r>
          </a:p>
          <a:p>
            <a:pPr lvl="1">
              <a:lnSpc>
                <a:spcPct val="110000"/>
              </a:lnSpc>
              <a:spcBef>
                <a:spcPts val="0"/>
              </a:spcBef>
            </a:pPr>
            <a:r>
              <a:rPr lang="en-US" sz="1800" dirty="0">
                <a:solidFill>
                  <a:schemeClr val="tx2">
                    <a:lumMod val="50000"/>
                  </a:schemeClr>
                </a:solidFill>
              </a:rPr>
              <a:t>Never Dump Your Aquarium</a:t>
            </a:r>
          </a:p>
          <a:p>
            <a:pPr lvl="1">
              <a:lnSpc>
                <a:spcPct val="110000"/>
              </a:lnSpc>
              <a:spcBef>
                <a:spcPts val="0"/>
              </a:spcBef>
            </a:pPr>
            <a:r>
              <a:rPr lang="en-US" sz="1800" dirty="0">
                <a:solidFill>
                  <a:schemeClr val="tx2">
                    <a:lumMod val="50000"/>
                  </a:schemeClr>
                </a:solidFill>
              </a:rPr>
              <a:t>Transport Zero</a:t>
            </a:r>
          </a:p>
          <a:p>
            <a:pPr lvl="1">
              <a:lnSpc>
                <a:spcPct val="110000"/>
              </a:lnSpc>
              <a:spcBef>
                <a:spcPts val="0"/>
              </a:spcBef>
            </a:pPr>
            <a:r>
              <a:rPr lang="en-US" sz="1800" dirty="0">
                <a:solidFill>
                  <a:schemeClr val="tx2">
                    <a:lumMod val="50000"/>
                  </a:schemeClr>
                </a:solidFill>
              </a:rPr>
              <a:t>Play, Clean, Go</a:t>
            </a:r>
          </a:p>
        </p:txBody>
      </p:sp>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08136" y="2303599"/>
            <a:ext cx="1984741" cy="787790"/>
          </a:xfrm>
          <a:prstGeom prst="rect">
            <a:avLst/>
          </a:prstGeom>
          <a:ln w="15875">
            <a:solidFill>
              <a:schemeClr val="tx1"/>
            </a:solidFill>
          </a:ln>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l="6793" t="5168" r="4506" b="6144"/>
          <a:stretch/>
        </p:blipFill>
        <p:spPr>
          <a:xfrm>
            <a:off x="7216887" y="1992140"/>
            <a:ext cx="1760485" cy="1101902"/>
          </a:xfrm>
          <a:prstGeom prst="rect">
            <a:avLst/>
          </a:prstGeom>
          <a:ln w="15875">
            <a:solidFill>
              <a:schemeClr val="tx1"/>
            </a:solidFill>
          </a:ln>
        </p:spPr>
      </p:pic>
      <p:pic>
        <p:nvPicPr>
          <p:cNvPr id="22" name="Picture 21"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sp>
        <p:nvSpPr>
          <p:cNvPr id="15" name="Title 1">
            <a:extLst>
              <a:ext uri="{FF2B5EF4-FFF2-40B4-BE49-F238E27FC236}">
                <a16:creationId xmlns:a16="http://schemas.microsoft.com/office/drawing/2014/main" id="{2ADD161B-61A6-4812-8E43-9296B660782C}"/>
              </a:ext>
            </a:extLst>
          </p:cNvPr>
          <p:cNvSpPr txBox="1">
            <a:spLocks/>
          </p:cNvSpPr>
          <p:nvPr/>
        </p:nvSpPr>
        <p:spPr>
          <a:xfrm>
            <a:off x="1778977" y="593917"/>
            <a:ext cx="5586045" cy="955153"/>
          </a:xfrm>
          <a:prstGeom prst="roundRect">
            <a:avLst/>
          </a:prstGeom>
          <a:solidFill>
            <a:srgbClr val="ECF1E7">
              <a:alpha val="74118"/>
            </a:srgbClr>
          </a:solidFill>
          <a:ln>
            <a:solidFill>
              <a:schemeClr val="tx2">
                <a:lumMod val="50000"/>
              </a:schemeClr>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rgbClr val="800000"/>
                </a:solidFill>
                <a:latin typeface="Century Gothic" panose="020B0502020202020204" pitchFamily="34" charset="0"/>
              </a:rPr>
              <a:t>Outreach &amp; Public Awareness</a:t>
            </a:r>
            <a:r>
              <a:rPr lang="en-US" sz="2800" b="1" dirty="0">
                <a:solidFill>
                  <a:srgbClr val="800000"/>
                </a:solidFill>
                <a:latin typeface="Century Gothic" panose="020B0502020202020204" pitchFamily="34" charset="0"/>
              </a:rPr>
              <a:t> </a:t>
            </a:r>
            <a:r>
              <a:rPr lang="en-US" sz="2800" b="1" dirty="0">
                <a:solidFill>
                  <a:schemeClr val="tx2">
                    <a:lumMod val="75000"/>
                  </a:schemeClr>
                </a:solidFill>
                <a:latin typeface="Century Gothic" panose="020B0502020202020204" pitchFamily="34" charset="0"/>
                <a:cs typeface="WC ROUGHTRAD Bta"/>
              </a:rPr>
              <a:t>Response to Invasive Species</a:t>
            </a:r>
            <a:endParaRPr lang="en-US" sz="2000" b="1" dirty="0">
              <a:solidFill>
                <a:schemeClr val="tx2">
                  <a:lumMod val="75000"/>
                </a:schemeClr>
              </a:solidFill>
              <a:latin typeface="Century Gothic" panose="020B0502020202020204" pitchFamily="34" charset="0"/>
            </a:endParaRPr>
          </a:p>
        </p:txBody>
      </p:sp>
      <p:pic>
        <p:nvPicPr>
          <p:cNvPr id="17" name="Picture 16" descr="ZebraMussels 033 lo.jpg">
            <a:extLst>
              <a:ext uri="{FF2B5EF4-FFF2-40B4-BE49-F238E27FC236}">
                <a16:creationId xmlns:a16="http://schemas.microsoft.com/office/drawing/2014/main" id="{6D827599-1B9B-48CE-92AA-FBED8ADA999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2255" t="10840" r="8703"/>
          <a:stretch/>
        </p:blipFill>
        <p:spPr>
          <a:xfrm>
            <a:off x="5434832" y="4157607"/>
            <a:ext cx="1874239" cy="1585613"/>
          </a:xfrm>
          <a:prstGeom prst="rect">
            <a:avLst/>
          </a:prstGeom>
          <a:ln w="19050">
            <a:solidFill>
              <a:srgbClr val="000000"/>
            </a:solidFill>
          </a:ln>
        </p:spPr>
      </p:pic>
      <p:pic>
        <p:nvPicPr>
          <p:cNvPr id="20" name="Picture 19">
            <a:extLst>
              <a:ext uri="{FF2B5EF4-FFF2-40B4-BE49-F238E27FC236}">
                <a16:creationId xmlns:a16="http://schemas.microsoft.com/office/drawing/2014/main" id="{FFC7BD58-3436-4352-B667-9242256A8CB0}"/>
              </a:ext>
            </a:extLst>
          </p:cNvPr>
          <p:cNvPicPr>
            <a:picLocks noChangeAspect="1"/>
          </p:cNvPicPr>
          <p:nvPr/>
        </p:nvPicPr>
        <p:blipFill rotWithShape="1">
          <a:blip r:embed="rId10"/>
          <a:srcRect l="37037" t="7812" r="37617" b="46089"/>
          <a:stretch/>
        </p:blipFill>
        <p:spPr>
          <a:xfrm>
            <a:off x="7286050" y="4144192"/>
            <a:ext cx="1622157" cy="1622689"/>
          </a:xfrm>
          <a:prstGeom prst="rect">
            <a:avLst/>
          </a:prstGeom>
          <a:ln w="19050">
            <a:solidFill>
              <a:schemeClr val="tx2">
                <a:lumMod val="75000"/>
              </a:schemeClr>
            </a:solidFill>
          </a:ln>
        </p:spPr>
      </p:pic>
      <p:pic>
        <p:nvPicPr>
          <p:cNvPr id="27" name="Picture 26">
            <a:extLst>
              <a:ext uri="{FF2B5EF4-FFF2-40B4-BE49-F238E27FC236}">
                <a16:creationId xmlns:a16="http://schemas.microsoft.com/office/drawing/2014/main" id="{A4AC875E-2D9D-4810-8842-FC4779C4820E}"/>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pic>
        <p:nvPicPr>
          <p:cNvPr id="18" name="Picture 17">
            <a:extLst>
              <a:ext uri="{FF2B5EF4-FFF2-40B4-BE49-F238E27FC236}">
                <a16:creationId xmlns:a16="http://schemas.microsoft.com/office/drawing/2014/main" id="{43FEE32A-4EF3-43CD-9C18-30265232ABD1}"/>
              </a:ext>
            </a:extLst>
          </p:cNvPr>
          <p:cNvPicPr>
            <a:picLocks noChangeAspect="1"/>
          </p:cNvPicPr>
          <p:nvPr/>
        </p:nvPicPr>
        <p:blipFill>
          <a:blip r:embed="rId12"/>
          <a:stretch>
            <a:fillRect/>
          </a:stretch>
        </p:blipFill>
        <p:spPr>
          <a:xfrm>
            <a:off x="6351056" y="5745614"/>
            <a:ext cx="2562555" cy="872359"/>
          </a:xfrm>
          <a:prstGeom prst="rect">
            <a:avLst/>
          </a:prstGeom>
          <a:ln w="19050">
            <a:solidFill>
              <a:schemeClr val="tx2">
                <a:lumMod val="50000"/>
              </a:schemeClr>
            </a:solidFill>
          </a:ln>
        </p:spPr>
      </p:pic>
      <p:pic>
        <p:nvPicPr>
          <p:cNvPr id="26" name="Picture 2" descr="See the source image">
            <a:extLst>
              <a:ext uri="{FF2B5EF4-FFF2-40B4-BE49-F238E27FC236}">
                <a16:creationId xmlns:a16="http://schemas.microsoft.com/office/drawing/2014/main" id="{BC918393-36FB-46D5-9D9B-B91B5099D59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1568" t="23413" r="1871" b="28440"/>
          <a:stretch/>
        </p:blipFill>
        <p:spPr bwMode="auto">
          <a:xfrm>
            <a:off x="5434832" y="5734982"/>
            <a:ext cx="916224" cy="874752"/>
          </a:xfrm>
          <a:prstGeom prst="rect">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2410BCD-1048-49D2-99B4-26D9A8FFF506}"/>
              </a:ext>
            </a:extLst>
          </p:cNvPr>
          <p:cNvPicPr>
            <a:picLocks noChangeAspect="1"/>
          </p:cNvPicPr>
          <p:nvPr/>
        </p:nvPicPr>
        <p:blipFill rotWithShape="1">
          <a:blip r:embed="rId14"/>
          <a:srcRect l="37180" t="45043" r="38488" b="48700"/>
          <a:stretch/>
        </p:blipFill>
        <p:spPr>
          <a:xfrm>
            <a:off x="5681600" y="3108425"/>
            <a:ext cx="2867024" cy="531680"/>
          </a:xfrm>
          <a:prstGeom prst="rect">
            <a:avLst/>
          </a:prstGeom>
          <a:ln w="19050">
            <a:solidFill>
              <a:schemeClr val="tx2">
                <a:lumMod val="50000"/>
              </a:schemeClr>
            </a:solidFill>
          </a:ln>
        </p:spPr>
      </p:pic>
    </p:spTree>
    <p:extLst>
      <p:ext uri="{BB962C8B-B14F-4D97-AF65-F5344CB8AC3E}">
        <p14:creationId xmlns:p14="http://schemas.microsoft.com/office/powerpoint/2010/main" val="271401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4431" y="1621956"/>
            <a:ext cx="9303488" cy="5236044"/>
            <a:chOff x="0" y="1486797"/>
            <a:chExt cx="9144000" cy="4404988"/>
          </a:xfrm>
        </p:grpSpPr>
        <p:pic>
          <p:nvPicPr>
            <p:cNvPr id="20" name="Picture 19"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3" name="Picture 2" descr="iwir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87996" y="108676"/>
            <a:ext cx="1756004" cy="1373116"/>
          </a:xfrm>
          <a:prstGeom prst="rect">
            <a:avLst/>
          </a:prstGeom>
        </p:spPr>
      </p:pic>
      <p:sp>
        <p:nvSpPr>
          <p:cNvPr id="4" name="Content Placeholder 3"/>
          <p:cNvSpPr>
            <a:spLocks noGrp="1"/>
          </p:cNvSpPr>
          <p:nvPr>
            <p:ph idx="1"/>
          </p:nvPr>
        </p:nvSpPr>
        <p:spPr>
          <a:xfrm>
            <a:off x="304987" y="1903211"/>
            <a:ext cx="5042956" cy="2218866"/>
          </a:xfrm>
        </p:spPr>
        <p:txBody>
          <a:bodyPr>
            <a:normAutofit/>
          </a:bodyPr>
          <a:lstStyle/>
          <a:p>
            <a:pPr marL="0" indent="0">
              <a:spcBef>
                <a:spcPts val="0"/>
              </a:spcBef>
              <a:buNone/>
            </a:pPr>
            <a:r>
              <a:rPr lang="en-US" sz="2400" b="1" dirty="0" err="1">
                <a:solidFill>
                  <a:schemeClr val="tx2">
                    <a:lumMod val="50000"/>
                  </a:schemeClr>
                </a:solidFill>
              </a:rPr>
              <a:t>iWire</a:t>
            </a:r>
            <a:r>
              <a:rPr lang="en-US" sz="2400" b="1" dirty="0">
                <a:solidFill>
                  <a:schemeClr val="tx2">
                    <a:lumMod val="50000"/>
                  </a:schemeClr>
                </a:solidFill>
              </a:rPr>
              <a:t> monthly email newsletter</a:t>
            </a:r>
          </a:p>
          <a:p>
            <a:pPr>
              <a:spcBef>
                <a:spcPts val="0"/>
              </a:spcBef>
            </a:pPr>
            <a:r>
              <a:rPr lang="en-US" sz="2000" dirty="0">
                <a:solidFill>
                  <a:schemeClr val="tx2">
                    <a:lumMod val="50000"/>
                  </a:schemeClr>
                </a:solidFill>
              </a:rPr>
              <a:t>Important updates on invasives</a:t>
            </a:r>
          </a:p>
          <a:p>
            <a:pPr lvl="1">
              <a:spcBef>
                <a:spcPts val="0"/>
              </a:spcBef>
            </a:pPr>
            <a:r>
              <a:rPr lang="en-US" dirty="0">
                <a:solidFill>
                  <a:schemeClr val="tx2">
                    <a:lumMod val="50000"/>
                  </a:schemeClr>
                </a:solidFill>
              </a:rPr>
              <a:t>News from TX and beyond</a:t>
            </a:r>
          </a:p>
          <a:p>
            <a:pPr>
              <a:spcBef>
                <a:spcPts val="0"/>
              </a:spcBef>
            </a:pPr>
            <a:r>
              <a:rPr lang="en-US" sz="2000" dirty="0">
                <a:solidFill>
                  <a:schemeClr val="tx2">
                    <a:lumMod val="50000"/>
                  </a:schemeClr>
                </a:solidFill>
              </a:rPr>
              <a:t>Citizen Scientist spotlights</a:t>
            </a:r>
          </a:p>
          <a:p>
            <a:pPr>
              <a:spcBef>
                <a:spcPts val="0"/>
              </a:spcBef>
            </a:pPr>
            <a:r>
              <a:rPr lang="en-US" sz="2000" b="1" dirty="0">
                <a:solidFill>
                  <a:schemeClr val="tx2">
                    <a:lumMod val="50000"/>
                  </a:schemeClr>
                </a:solidFill>
              </a:rPr>
              <a:t>Sign-up at texasinvasives.org</a:t>
            </a:r>
          </a:p>
          <a:p>
            <a:pPr lvl="1">
              <a:spcBef>
                <a:spcPts val="0"/>
              </a:spcBef>
            </a:pPr>
            <a:r>
              <a:rPr lang="en-US" sz="1800" b="1" dirty="0">
                <a:solidFill>
                  <a:schemeClr val="tx2">
                    <a:lumMod val="50000"/>
                  </a:schemeClr>
                </a:solidFill>
              </a:rPr>
              <a:t>Take Action! Tab</a:t>
            </a:r>
          </a:p>
          <a:p>
            <a:pPr lvl="2">
              <a:spcBef>
                <a:spcPts val="0"/>
              </a:spcBef>
            </a:pPr>
            <a:r>
              <a:rPr lang="en-US" sz="1600" b="1" dirty="0">
                <a:solidFill>
                  <a:schemeClr val="tx2">
                    <a:lumMod val="50000"/>
                  </a:schemeClr>
                </a:solidFill>
              </a:rPr>
              <a:t>Keep Informed</a:t>
            </a:r>
          </a:p>
        </p:txBody>
      </p:sp>
      <p:pic>
        <p:nvPicPr>
          <p:cNvPr id="6" name="Picture 5" descr="Screen Shot 2014-02-03 at 2.57.52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rot="204079">
            <a:off x="5960280" y="1694039"/>
            <a:ext cx="3034653" cy="2152543"/>
          </a:xfrm>
          <a:prstGeom prst="rect">
            <a:avLst/>
          </a:prstGeom>
          <a:ln>
            <a:solidFill>
              <a:schemeClr val="tx1"/>
            </a:solidFill>
          </a:ln>
        </p:spPr>
      </p:pic>
      <p:pic>
        <p:nvPicPr>
          <p:cNvPr id="7" name="Picture 6" descr="Screen Shot 2014-02-03 at 2.59.41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rot="21431469">
            <a:off x="6133050" y="3599914"/>
            <a:ext cx="2817971" cy="2737584"/>
          </a:xfrm>
          <a:prstGeom prst="rect">
            <a:avLst/>
          </a:prstGeom>
          <a:ln>
            <a:solidFill>
              <a:srgbClr val="000000"/>
            </a:solidFill>
          </a:ln>
        </p:spPr>
      </p:pic>
      <p:sp>
        <p:nvSpPr>
          <p:cNvPr id="13" name="Title 1">
            <a:extLst>
              <a:ext uri="{FF2B5EF4-FFF2-40B4-BE49-F238E27FC236}">
                <a16:creationId xmlns:a16="http://schemas.microsoft.com/office/drawing/2014/main" id="{171B5850-BD64-4F39-A2E0-D8E80F469918}"/>
              </a:ext>
            </a:extLst>
          </p:cNvPr>
          <p:cNvSpPr txBox="1">
            <a:spLocks/>
          </p:cNvSpPr>
          <p:nvPr/>
        </p:nvSpPr>
        <p:spPr>
          <a:xfrm>
            <a:off x="87157" y="645446"/>
            <a:ext cx="6816560" cy="556950"/>
          </a:xfrm>
          <a:prstGeom prst="roundRect">
            <a:avLst/>
          </a:prstGeom>
          <a:solidFill>
            <a:srgbClr val="ECF1E7">
              <a:alpha val="74118"/>
            </a:srgbClr>
          </a:solidFill>
          <a:ln>
            <a:solidFill>
              <a:schemeClr val="tx2">
                <a:lumMod val="50000"/>
              </a:schemeClr>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u="sng" dirty="0">
                <a:solidFill>
                  <a:srgbClr val="800000"/>
                </a:solidFill>
                <a:latin typeface="Century Gothic" panose="020B0502020202020204" pitchFamily="34" charset="0"/>
              </a:rPr>
              <a:t>Stay informed</a:t>
            </a:r>
            <a:r>
              <a:rPr lang="en-US" sz="2800" b="1" dirty="0">
                <a:solidFill>
                  <a:srgbClr val="800000"/>
                </a:solidFill>
                <a:latin typeface="Century Gothic" panose="020B0502020202020204" pitchFamily="34" charset="0"/>
              </a:rPr>
              <a:t> </a:t>
            </a:r>
            <a:r>
              <a:rPr lang="en-US" sz="2800" b="1" dirty="0">
                <a:solidFill>
                  <a:schemeClr val="tx2">
                    <a:lumMod val="50000"/>
                  </a:schemeClr>
                </a:solidFill>
                <a:latin typeface="Century Gothic" panose="020B0502020202020204" pitchFamily="34" charset="0"/>
              </a:rPr>
              <a:t>with Texasinvasives.org</a:t>
            </a:r>
            <a:endParaRPr lang="en-US" sz="2000" b="1" dirty="0">
              <a:solidFill>
                <a:schemeClr val="tx2">
                  <a:lumMod val="50000"/>
                </a:schemeClr>
              </a:solidFill>
              <a:latin typeface="Century Gothic" panose="020B0502020202020204" pitchFamily="34" charset="0"/>
            </a:endParaRPr>
          </a:p>
        </p:txBody>
      </p:sp>
      <p:sp>
        <p:nvSpPr>
          <p:cNvPr id="16" name="Oval 15">
            <a:extLst>
              <a:ext uri="{FF2B5EF4-FFF2-40B4-BE49-F238E27FC236}">
                <a16:creationId xmlns:a16="http://schemas.microsoft.com/office/drawing/2014/main" id="{E34C0F67-EA72-4B08-B53B-593DA14C6678}"/>
              </a:ext>
            </a:extLst>
          </p:cNvPr>
          <p:cNvSpPr/>
          <p:nvPr/>
        </p:nvSpPr>
        <p:spPr>
          <a:xfrm>
            <a:off x="7205747" y="-27102"/>
            <a:ext cx="1885642" cy="14972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Oval 22">
            <a:extLst>
              <a:ext uri="{FF2B5EF4-FFF2-40B4-BE49-F238E27FC236}">
                <a16:creationId xmlns:a16="http://schemas.microsoft.com/office/drawing/2014/main" id="{9B98484C-33E9-4B44-92B1-83CF54AFF6D5}"/>
              </a:ext>
            </a:extLst>
          </p:cNvPr>
          <p:cNvSpPr/>
          <p:nvPr/>
        </p:nvSpPr>
        <p:spPr>
          <a:xfrm>
            <a:off x="7260400" y="22078"/>
            <a:ext cx="1756004" cy="13891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9" name="Group 8">
            <a:extLst>
              <a:ext uri="{FF2B5EF4-FFF2-40B4-BE49-F238E27FC236}">
                <a16:creationId xmlns:a16="http://schemas.microsoft.com/office/drawing/2014/main" id="{FB918902-313B-4D42-BE2E-B4FA831C5E4B}"/>
              </a:ext>
            </a:extLst>
          </p:cNvPr>
          <p:cNvGrpSpPr/>
          <p:nvPr/>
        </p:nvGrpSpPr>
        <p:grpSpPr>
          <a:xfrm>
            <a:off x="1387955" y="4037304"/>
            <a:ext cx="3577400" cy="2615157"/>
            <a:chOff x="877592" y="4161946"/>
            <a:chExt cx="3577400" cy="2615157"/>
          </a:xfrm>
        </p:grpSpPr>
        <p:pic>
          <p:nvPicPr>
            <p:cNvPr id="24" name="Picture 23">
              <a:extLst>
                <a:ext uri="{FF2B5EF4-FFF2-40B4-BE49-F238E27FC236}">
                  <a16:creationId xmlns:a16="http://schemas.microsoft.com/office/drawing/2014/main" id="{1FF9A6C7-AE44-4EA4-B604-F3DE8ED5BDF5}"/>
                </a:ext>
              </a:extLst>
            </p:cNvPr>
            <p:cNvPicPr/>
            <p:nvPr/>
          </p:nvPicPr>
          <p:blipFill rotWithShape="1">
            <a:blip r:embed="rId9" cstate="print">
              <a:extLst>
                <a:ext uri="{28A0092B-C50C-407E-A947-70E740481C1C}">
                  <a14:useLocalDpi xmlns:a14="http://schemas.microsoft.com/office/drawing/2010/main"/>
                </a:ext>
              </a:extLst>
            </a:blip>
            <a:srcRect l="21130" t="14286" r="23363" b="14561"/>
            <a:stretch/>
          </p:blipFill>
          <p:spPr bwMode="auto">
            <a:xfrm>
              <a:off x="1082681" y="4212725"/>
              <a:ext cx="3372311" cy="2559705"/>
            </a:xfrm>
            <a:prstGeom prst="rect">
              <a:avLst/>
            </a:prstGeom>
            <a:ln>
              <a:solidFill>
                <a:schemeClr val="tx1"/>
              </a:solidFill>
            </a:ln>
            <a:extLst>
              <a:ext uri="{53640926-AAD7-44D8-BBD7-CCE9431645EC}">
                <a14:shadowObscured xmlns:a14="http://schemas.microsoft.com/office/drawing/2010/main"/>
              </a:ext>
            </a:extLst>
          </p:spPr>
        </p:pic>
        <p:sp>
          <p:nvSpPr>
            <p:cNvPr id="25" name="Oval 24">
              <a:extLst>
                <a:ext uri="{FF2B5EF4-FFF2-40B4-BE49-F238E27FC236}">
                  <a16:creationId xmlns:a16="http://schemas.microsoft.com/office/drawing/2014/main" id="{370D56A3-9CC4-4B43-A4EF-4973A6AEBAC4}"/>
                </a:ext>
              </a:extLst>
            </p:cNvPr>
            <p:cNvSpPr/>
            <p:nvPr/>
          </p:nvSpPr>
          <p:spPr>
            <a:xfrm>
              <a:off x="973289" y="4161946"/>
              <a:ext cx="1795548" cy="55223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Oval 25">
              <a:extLst>
                <a:ext uri="{FF2B5EF4-FFF2-40B4-BE49-F238E27FC236}">
                  <a16:creationId xmlns:a16="http://schemas.microsoft.com/office/drawing/2014/main" id="{EA4B2C01-5524-4DCF-8BCA-4571F2C83D2D}"/>
                </a:ext>
              </a:extLst>
            </p:cNvPr>
            <p:cNvSpPr/>
            <p:nvPr/>
          </p:nvSpPr>
          <p:spPr>
            <a:xfrm>
              <a:off x="877592" y="5982187"/>
              <a:ext cx="1188183" cy="7949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7" name="Picture 26" descr="header_logo.png">
            <a:extLst>
              <a:ext uri="{FF2B5EF4-FFF2-40B4-BE49-F238E27FC236}">
                <a16:creationId xmlns:a16="http://schemas.microsoft.com/office/drawing/2014/main" id="{6A11F183-EEC1-4907-8025-1C529C854F2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spTree>
    <p:extLst>
      <p:ext uri="{BB962C8B-B14F-4D97-AF65-F5344CB8AC3E}">
        <p14:creationId xmlns:p14="http://schemas.microsoft.com/office/powerpoint/2010/main" val="158489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927" y="564533"/>
            <a:ext cx="5236146" cy="578467"/>
          </a:xfrm>
          <a:prstGeom prst="roundRect">
            <a:avLst/>
          </a:prstGeom>
          <a:solidFill>
            <a:srgbClr val="ECF1E7">
              <a:alpha val="74902"/>
            </a:srgbClr>
          </a:solidFill>
          <a:ln>
            <a:solidFill>
              <a:schemeClr val="tx2">
                <a:lumMod val="50000"/>
              </a:schemeClr>
            </a:solidFill>
          </a:ln>
        </p:spPr>
        <p:txBody>
          <a:bodyPr>
            <a:normAutofit/>
          </a:bodyPr>
          <a:lstStyle/>
          <a:p>
            <a:pPr algn="ctr"/>
            <a:r>
              <a:rPr lang="en-US" sz="2800" b="1" dirty="0">
                <a:solidFill>
                  <a:schemeClr val="tx2">
                    <a:lumMod val="50000"/>
                  </a:schemeClr>
                </a:solidFill>
                <a:latin typeface="Century Gothic" panose="020B0502020202020204" pitchFamily="34" charset="0"/>
                <a:cs typeface="WC ROUGHTRAD Bta"/>
              </a:rPr>
              <a:t>Careers in Ag. Biosecurity</a:t>
            </a:r>
          </a:p>
        </p:txBody>
      </p:sp>
      <p:grpSp>
        <p:nvGrpSpPr>
          <p:cNvPr id="13" name="Group 12"/>
          <p:cNvGrpSpPr/>
          <p:nvPr/>
        </p:nvGrpSpPr>
        <p:grpSpPr>
          <a:xfrm>
            <a:off x="0" y="1599215"/>
            <a:ext cx="9144000" cy="5258785"/>
            <a:chOff x="0" y="1486797"/>
            <a:chExt cx="9144000" cy="4404988"/>
          </a:xfrm>
        </p:grpSpPr>
        <p:pic>
          <p:nvPicPr>
            <p:cNvPr id="7" name="Picture 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4" y="1882818"/>
            <a:ext cx="8356458" cy="3054899"/>
          </a:xfrm>
        </p:spPr>
        <p:txBody>
          <a:bodyPr>
            <a:normAutofit/>
          </a:bodyPr>
          <a:lstStyle/>
          <a:p>
            <a:pPr marL="0" indent="0">
              <a:spcBef>
                <a:spcPts val="0"/>
              </a:spcBef>
              <a:buNone/>
            </a:pPr>
            <a:r>
              <a:rPr lang="en-US" sz="2400" b="1" dirty="0">
                <a:solidFill>
                  <a:srgbClr val="000000"/>
                </a:solidFill>
                <a:latin typeface="Trebuchet MS" panose="020B0603020202020204" pitchFamily="34" charset="0"/>
                <a:cs typeface="Calibri"/>
              </a:rPr>
              <a:t>Agricultural Biosecurity Careers</a:t>
            </a:r>
          </a:p>
          <a:p>
            <a:pPr>
              <a:spcBef>
                <a:spcPts val="0"/>
              </a:spcBef>
              <a:buClr>
                <a:schemeClr val="tx2">
                  <a:lumMod val="75000"/>
                </a:schemeClr>
              </a:buClr>
            </a:pPr>
            <a:r>
              <a:rPr lang="en-US" sz="2000" b="1" dirty="0">
                <a:solidFill>
                  <a:srgbClr val="000000"/>
                </a:solidFill>
                <a:latin typeface="Trebuchet MS" panose="020B0603020202020204" pitchFamily="34" charset="0"/>
                <a:cs typeface="Calibri"/>
              </a:rPr>
              <a:t>Biosecurity Monitor</a:t>
            </a:r>
          </a:p>
          <a:p>
            <a:pPr>
              <a:spcBef>
                <a:spcPts val="0"/>
              </a:spcBef>
              <a:buClr>
                <a:schemeClr val="tx2">
                  <a:lumMod val="75000"/>
                </a:schemeClr>
              </a:buClr>
            </a:pPr>
            <a:r>
              <a:rPr lang="en-US" sz="2000" b="1" dirty="0">
                <a:solidFill>
                  <a:srgbClr val="000000"/>
                </a:solidFill>
                <a:latin typeface="Trebuchet MS" panose="020B0603020202020204" pitchFamily="34" charset="0"/>
                <a:cs typeface="Calibri"/>
              </a:rPr>
              <a:t>Animal Farm Technician</a:t>
            </a:r>
          </a:p>
          <a:p>
            <a:pPr marL="857250" lvl="1" indent="-457200">
              <a:spcBef>
                <a:spcPts val="0"/>
              </a:spcBef>
              <a:buClr>
                <a:schemeClr val="tx2">
                  <a:lumMod val="75000"/>
                </a:schemeClr>
              </a:buClr>
            </a:pPr>
            <a:r>
              <a:rPr lang="en-US" sz="1800" dirty="0">
                <a:solidFill>
                  <a:srgbClr val="000000"/>
                </a:solidFill>
                <a:latin typeface="Trebuchet MS" panose="020B0603020202020204" pitchFamily="34" charset="0"/>
                <a:cs typeface="Calibri"/>
              </a:rPr>
              <a:t>Oversee biosecurity protocols to keep animals healthy for production.</a:t>
            </a:r>
          </a:p>
          <a:p>
            <a:pPr>
              <a:spcBef>
                <a:spcPts val="0"/>
              </a:spcBef>
              <a:buClr>
                <a:schemeClr val="tx2">
                  <a:lumMod val="75000"/>
                </a:schemeClr>
              </a:buClr>
            </a:pPr>
            <a:r>
              <a:rPr lang="en-US" sz="2000" b="1" dirty="0">
                <a:solidFill>
                  <a:srgbClr val="000000"/>
                </a:solidFill>
                <a:latin typeface="Trebuchet MS" panose="020B0603020202020204" pitchFamily="34" charset="0"/>
                <a:cs typeface="Calibri"/>
              </a:rPr>
              <a:t>Production &amp; Livestock Manager</a:t>
            </a:r>
          </a:p>
          <a:p>
            <a:pPr>
              <a:spcBef>
                <a:spcPts val="0"/>
              </a:spcBef>
              <a:buClr>
                <a:schemeClr val="tx2">
                  <a:lumMod val="75000"/>
                </a:schemeClr>
              </a:buClr>
            </a:pPr>
            <a:r>
              <a:rPr lang="en-US" sz="2000" b="1" dirty="0">
                <a:solidFill>
                  <a:srgbClr val="000000"/>
                </a:solidFill>
                <a:latin typeface="Trebuchet MS" panose="020B0603020202020204" pitchFamily="34" charset="0"/>
                <a:cs typeface="Calibri"/>
              </a:rPr>
              <a:t>Field Inspection Coordinator</a:t>
            </a:r>
          </a:p>
          <a:p>
            <a:pPr>
              <a:spcBef>
                <a:spcPts val="0"/>
              </a:spcBef>
              <a:buClr>
                <a:schemeClr val="tx2">
                  <a:lumMod val="75000"/>
                </a:schemeClr>
              </a:buClr>
            </a:pPr>
            <a:r>
              <a:rPr lang="en-US" sz="2000" b="1" dirty="0">
                <a:solidFill>
                  <a:srgbClr val="000000"/>
                </a:solidFill>
                <a:latin typeface="Trebuchet MS" panose="020B0603020202020204" pitchFamily="34" charset="0"/>
                <a:cs typeface="Calibri"/>
              </a:rPr>
              <a:t>Farm Auditor</a:t>
            </a:r>
          </a:p>
          <a:p>
            <a:pPr lvl="1">
              <a:spcBef>
                <a:spcPts val="0"/>
              </a:spcBef>
              <a:buClr>
                <a:schemeClr val="tx2">
                  <a:lumMod val="75000"/>
                </a:schemeClr>
              </a:buClr>
            </a:pPr>
            <a:r>
              <a:rPr lang="en-US" sz="1800" dirty="0">
                <a:solidFill>
                  <a:srgbClr val="000000"/>
                </a:solidFill>
                <a:latin typeface="Trebuchet MS" panose="020B0603020202020204" pitchFamily="34" charset="0"/>
                <a:cs typeface="Calibri"/>
              </a:rPr>
              <a:t>Ensuring farms are using Biosecurity protocols for animal success.</a:t>
            </a:r>
          </a:p>
        </p:txBody>
      </p:sp>
      <p:pic>
        <p:nvPicPr>
          <p:cNvPr id="20" name="Picture 19" descr="header_logo.png">
            <a:extLst>
              <a:ext uri="{FF2B5EF4-FFF2-40B4-BE49-F238E27FC236}">
                <a16:creationId xmlns:a16="http://schemas.microsoft.com/office/drawing/2014/main" id="{976EC0EA-E6FB-4CAE-A702-86738064190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21" name="Picture 20">
            <a:extLst>
              <a:ext uri="{FF2B5EF4-FFF2-40B4-BE49-F238E27FC236}">
                <a16:creationId xmlns:a16="http://schemas.microsoft.com/office/drawing/2014/main" id="{2D1EC5B4-849F-4411-8347-93DC1548B86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
        <p:nvSpPr>
          <p:cNvPr id="22" name="Title 1">
            <a:extLst>
              <a:ext uri="{FF2B5EF4-FFF2-40B4-BE49-F238E27FC236}">
                <a16:creationId xmlns:a16="http://schemas.microsoft.com/office/drawing/2014/main" id="{A10326E0-6F4E-44C3-B6D6-F75A3CF90C14}"/>
              </a:ext>
            </a:extLst>
          </p:cNvPr>
          <p:cNvSpPr txBox="1">
            <a:spLocks/>
          </p:cNvSpPr>
          <p:nvPr/>
        </p:nvSpPr>
        <p:spPr>
          <a:xfrm>
            <a:off x="6067872" y="1920284"/>
            <a:ext cx="2753685" cy="874321"/>
          </a:xfrm>
          <a:prstGeom prst="roundRect">
            <a:avLst/>
          </a:prstGeom>
          <a:solidFill>
            <a:srgbClr val="ECF1E7">
              <a:alpha val="74902"/>
            </a:srgbClr>
          </a:solidFill>
          <a:ln>
            <a:solidFill>
              <a:schemeClr val="tx2">
                <a:lumMod val="50000"/>
              </a:schemeClr>
            </a:solidFill>
          </a:ln>
        </p:spPr>
        <p:txBody>
          <a:bodyPr vert="horz" lIns="91440" tIns="45720" rIns="91440" bIns="45720" rtlCol="0" anchor="t">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solidFill>
                  <a:schemeClr val="accent5">
                    <a:lumMod val="50000"/>
                  </a:schemeClr>
                </a:solidFill>
                <a:latin typeface="Century Gothic" panose="020B0502020202020204" pitchFamily="34" charset="0"/>
                <a:cs typeface="WC ROUGHTRAD Bta"/>
              </a:rPr>
              <a:t>Agexplorer.ffa.org</a:t>
            </a:r>
          </a:p>
          <a:p>
            <a:pPr algn="ctr"/>
            <a:r>
              <a:rPr lang="en-US" sz="2800" b="1" dirty="0">
                <a:solidFill>
                  <a:schemeClr val="accent5">
                    <a:lumMod val="50000"/>
                  </a:schemeClr>
                </a:solidFill>
                <a:latin typeface="Century Gothic" panose="020B0502020202020204" pitchFamily="34" charset="0"/>
                <a:cs typeface="WC ROUGHTRAD Bta"/>
              </a:rPr>
              <a:t>Agcareers.com</a:t>
            </a:r>
          </a:p>
          <a:p>
            <a:pPr algn="ctr"/>
            <a:r>
              <a:rPr lang="en-US" sz="2800" b="1" dirty="0">
                <a:solidFill>
                  <a:schemeClr val="accent5">
                    <a:lumMod val="50000"/>
                  </a:schemeClr>
                </a:solidFill>
                <a:latin typeface="Century Gothic" panose="020B0502020202020204" pitchFamily="34" charset="0"/>
                <a:cs typeface="WC ROUGHTRAD Bta"/>
              </a:rPr>
              <a:t>Seedyourfuture.org</a:t>
            </a:r>
            <a:endParaRPr lang="en-US" sz="2800" b="1" dirty="0">
              <a:solidFill>
                <a:schemeClr val="tx2">
                  <a:lumMod val="50000"/>
                </a:schemeClr>
              </a:solidFill>
              <a:latin typeface="Century Gothic" panose="020B0502020202020204" pitchFamily="34" charset="0"/>
              <a:cs typeface="WC ROUGHTRAD Bta"/>
            </a:endParaRPr>
          </a:p>
        </p:txBody>
      </p:sp>
      <p:pic>
        <p:nvPicPr>
          <p:cNvPr id="5" name="Picture 4" descr="A group of cows behind a fence&#10;&#10;Description automatically generated with medium confidence">
            <a:hlinkClick r:id="rId8"/>
            <a:extLst>
              <a:ext uri="{FF2B5EF4-FFF2-40B4-BE49-F238E27FC236}">
                <a16:creationId xmlns:a16="http://schemas.microsoft.com/office/drawing/2014/main" id="{BFA42038-F08D-4D12-9A7F-3E8BB78A8C5A}"/>
              </a:ext>
            </a:extLst>
          </p:cNvPr>
          <p:cNvPicPr>
            <a:picLocks noChangeAspect="1"/>
          </p:cNvPicPr>
          <p:nvPr/>
        </p:nvPicPr>
        <p:blipFill>
          <a:blip r:embed="rId9"/>
          <a:stretch>
            <a:fillRect/>
          </a:stretch>
        </p:blipFill>
        <p:spPr>
          <a:xfrm>
            <a:off x="918531" y="4607391"/>
            <a:ext cx="2830595" cy="1882346"/>
          </a:xfrm>
          <a:prstGeom prst="rect">
            <a:avLst/>
          </a:prstGeom>
          <a:ln>
            <a:solidFill>
              <a:schemeClr val="tx2">
                <a:lumMod val="50000"/>
              </a:schemeClr>
            </a:solidFill>
          </a:ln>
        </p:spPr>
      </p:pic>
      <p:pic>
        <p:nvPicPr>
          <p:cNvPr id="9" name="Picture 8" descr="A picture containing ground, sky, outdoor&#10;&#10;Description automatically generated">
            <a:hlinkClick r:id="rId10"/>
            <a:extLst>
              <a:ext uri="{FF2B5EF4-FFF2-40B4-BE49-F238E27FC236}">
                <a16:creationId xmlns:a16="http://schemas.microsoft.com/office/drawing/2014/main" id="{0A8D2021-59A7-4715-86C4-B81A3BEAFB23}"/>
              </a:ext>
            </a:extLst>
          </p:cNvPr>
          <p:cNvPicPr>
            <a:picLocks noChangeAspect="1"/>
          </p:cNvPicPr>
          <p:nvPr/>
        </p:nvPicPr>
        <p:blipFill rotWithShape="1">
          <a:blip r:embed="rId11"/>
          <a:srcRect l="4870" r="11728"/>
          <a:stretch/>
        </p:blipFill>
        <p:spPr>
          <a:xfrm>
            <a:off x="3820797" y="4591303"/>
            <a:ext cx="2830596" cy="1910291"/>
          </a:xfrm>
          <a:prstGeom prst="rect">
            <a:avLst/>
          </a:prstGeom>
          <a:ln>
            <a:solidFill>
              <a:schemeClr val="tx2">
                <a:lumMod val="50000"/>
              </a:schemeClr>
            </a:solidFill>
          </a:ln>
        </p:spPr>
      </p:pic>
      <p:pic>
        <p:nvPicPr>
          <p:cNvPr id="24" name="Picture 23">
            <a:extLst>
              <a:ext uri="{FF2B5EF4-FFF2-40B4-BE49-F238E27FC236}">
                <a16:creationId xmlns:a16="http://schemas.microsoft.com/office/drawing/2014/main" id="{DAAFC3C4-294E-4B40-85E3-84CE81522182}"/>
              </a:ext>
            </a:extLst>
          </p:cNvPr>
          <p:cNvPicPr>
            <a:picLocks noChangeAspect="1"/>
          </p:cNvPicPr>
          <p:nvPr/>
        </p:nvPicPr>
        <p:blipFill rotWithShape="1">
          <a:blip r:embed="rId12"/>
          <a:srcRect l="40594" t="54687" r="42079" b="8001"/>
          <a:stretch/>
        </p:blipFill>
        <p:spPr>
          <a:xfrm>
            <a:off x="6737309" y="4567982"/>
            <a:ext cx="1370940" cy="2075753"/>
          </a:xfrm>
          <a:prstGeom prst="rect">
            <a:avLst/>
          </a:prstGeom>
          <a:ln>
            <a:solidFill>
              <a:schemeClr val="tx2">
                <a:lumMod val="50000"/>
              </a:schemeClr>
            </a:solidFill>
          </a:ln>
        </p:spPr>
      </p:pic>
    </p:spTree>
    <p:extLst>
      <p:ext uri="{BB962C8B-B14F-4D97-AF65-F5344CB8AC3E}">
        <p14:creationId xmlns:p14="http://schemas.microsoft.com/office/powerpoint/2010/main" val="2636789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832" y="653850"/>
            <a:ext cx="7618335" cy="602530"/>
          </a:xfrm>
          <a:prstGeom prst="roundRect">
            <a:avLst/>
          </a:prstGeom>
          <a:solidFill>
            <a:srgbClr val="ECF1E7">
              <a:alpha val="74902"/>
            </a:srgbClr>
          </a:solidFill>
          <a:ln>
            <a:solidFill>
              <a:schemeClr val="tx2">
                <a:lumMod val="50000"/>
              </a:schemeClr>
            </a:solidFill>
          </a:ln>
        </p:spPr>
        <p:txBody>
          <a:bodyPr>
            <a:normAutofit/>
          </a:bodyPr>
          <a:lstStyle/>
          <a:p>
            <a:pPr algn="ctr"/>
            <a:r>
              <a:rPr lang="en-US" sz="2800" b="1" dirty="0">
                <a:solidFill>
                  <a:schemeClr val="tx2">
                    <a:lumMod val="50000"/>
                  </a:schemeClr>
                </a:solidFill>
                <a:latin typeface="Century Gothic" panose="020B0502020202020204" pitchFamily="34" charset="0"/>
                <a:cs typeface="WC ROUGHTRAD Bta"/>
              </a:rPr>
              <a:t>Careers in Invasive Species Management</a:t>
            </a:r>
          </a:p>
        </p:txBody>
      </p:sp>
      <p:grpSp>
        <p:nvGrpSpPr>
          <p:cNvPr id="13" name="Group 12"/>
          <p:cNvGrpSpPr/>
          <p:nvPr/>
        </p:nvGrpSpPr>
        <p:grpSpPr>
          <a:xfrm>
            <a:off x="-48128" y="1543147"/>
            <a:ext cx="9264316" cy="5347611"/>
            <a:chOff x="0" y="1486797"/>
            <a:chExt cx="9144000" cy="4404988"/>
          </a:xfrm>
        </p:grpSpPr>
        <p:pic>
          <p:nvPicPr>
            <p:cNvPr id="7" name="Picture 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20" name="Picture 19" descr="header_logo.png">
            <a:extLst>
              <a:ext uri="{FF2B5EF4-FFF2-40B4-BE49-F238E27FC236}">
                <a16:creationId xmlns:a16="http://schemas.microsoft.com/office/drawing/2014/main" id="{976EC0EA-E6FB-4CAE-A702-86738064190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059" y="-70336"/>
            <a:ext cx="3481751" cy="472523"/>
          </a:xfrm>
          <a:prstGeom prst="rect">
            <a:avLst/>
          </a:prstGeom>
        </p:spPr>
      </p:pic>
      <p:pic>
        <p:nvPicPr>
          <p:cNvPr id="21" name="Picture 20">
            <a:extLst>
              <a:ext uri="{FF2B5EF4-FFF2-40B4-BE49-F238E27FC236}">
                <a16:creationId xmlns:a16="http://schemas.microsoft.com/office/drawing/2014/main" id="{2D1EC5B4-849F-4411-8347-93DC1548B86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216160" y="23912"/>
            <a:ext cx="2890653" cy="254345"/>
          </a:xfrm>
          <a:prstGeom prst="rect">
            <a:avLst/>
          </a:prstGeom>
        </p:spPr>
      </p:pic>
      <p:sp>
        <p:nvSpPr>
          <p:cNvPr id="19" name="Content Placeholder 2">
            <a:extLst>
              <a:ext uri="{FF2B5EF4-FFF2-40B4-BE49-F238E27FC236}">
                <a16:creationId xmlns:a16="http://schemas.microsoft.com/office/drawing/2014/main" id="{78D41FBA-A40E-45C9-9DF4-4773D58364D3}"/>
              </a:ext>
            </a:extLst>
          </p:cNvPr>
          <p:cNvSpPr txBox="1">
            <a:spLocks/>
          </p:cNvSpPr>
          <p:nvPr/>
        </p:nvSpPr>
        <p:spPr>
          <a:xfrm>
            <a:off x="174187" y="1926724"/>
            <a:ext cx="7225863" cy="4703886"/>
          </a:xfrm>
          <a:prstGeom prst="rect">
            <a:avLst/>
          </a:prstGeom>
        </p:spPr>
        <p:txBody>
          <a:bodyPr vert="horz" lIns="0" tIns="0" rIns="0" bIns="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buClr>
                <a:schemeClr val="tx2">
                  <a:lumMod val="75000"/>
                </a:schemeClr>
              </a:buClr>
            </a:pPr>
            <a:r>
              <a:rPr lang="en-US" sz="2000" b="1" dirty="0">
                <a:solidFill>
                  <a:srgbClr val="000000"/>
                </a:solidFill>
                <a:latin typeface="Trebuchet MS" panose="020B0603020202020204" pitchFamily="34" charset="0"/>
                <a:cs typeface="Calibri"/>
              </a:rPr>
              <a:t>Customs (USDA/APHIS)</a:t>
            </a:r>
          </a:p>
          <a:p>
            <a:pPr lvl="1">
              <a:spcBef>
                <a:spcPts val="0"/>
              </a:spcBef>
              <a:buClr>
                <a:schemeClr val="tx2">
                  <a:lumMod val="75000"/>
                </a:schemeClr>
              </a:buClr>
            </a:pPr>
            <a:r>
              <a:rPr lang="en-US" sz="1800" dirty="0">
                <a:solidFill>
                  <a:schemeClr val="tx2">
                    <a:lumMod val="50000"/>
                  </a:schemeClr>
                </a:solidFill>
                <a:latin typeface="Trebuchet MS" panose="020B0603020202020204" pitchFamily="34" charset="0"/>
                <a:cs typeface="Calibri"/>
              </a:rPr>
              <a:t>State Department of Agriculture</a:t>
            </a:r>
          </a:p>
          <a:p>
            <a:pPr lvl="1">
              <a:spcBef>
                <a:spcPts val="0"/>
              </a:spcBef>
              <a:buClr>
                <a:schemeClr val="tx2">
                  <a:lumMod val="75000"/>
                </a:schemeClr>
              </a:buClr>
            </a:pPr>
            <a:r>
              <a:rPr lang="en-US" sz="1800" dirty="0">
                <a:solidFill>
                  <a:schemeClr val="tx2">
                    <a:lumMod val="50000"/>
                  </a:schemeClr>
                </a:solidFill>
                <a:latin typeface="Trebuchet MS" panose="020B0603020202020204" pitchFamily="34" charset="0"/>
                <a:cs typeface="Calibri"/>
              </a:rPr>
              <a:t>Includes Texas Department of Agriculture</a:t>
            </a:r>
          </a:p>
          <a:p>
            <a:pPr>
              <a:spcBef>
                <a:spcPts val="0"/>
              </a:spcBef>
              <a:buClr>
                <a:schemeClr val="tx2">
                  <a:lumMod val="75000"/>
                </a:schemeClr>
              </a:buClr>
            </a:pPr>
            <a:r>
              <a:rPr lang="en-US" sz="2000" b="1" dirty="0">
                <a:solidFill>
                  <a:srgbClr val="000000"/>
                </a:solidFill>
                <a:latin typeface="Trebuchet MS" panose="020B0603020202020204" pitchFamily="34" charset="0"/>
                <a:cs typeface="Calibri"/>
              </a:rPr>
              <a:t>Texas Parks and Wildlife</a:t>
            </a:r>
          </a:p>
          <a:p>
            <a:pPr lvl="1">
              <a:spcBef>
                <a:spcPts val="0"/>
              </a:spcBef>
              <a:buClr>
                <a:schemeClr val="tx2">
                  <a:lumMod val="75000"/>
                </a:schemeClr>
              </a:buClr>
            </a:pPr>
            <a:r>
              <a:rPr lang="en-US" sz="1800" dirty="0">
                <a:solidFill>
                  <a:schemeClr val="tx2">
                    <a:lumMod val="50000"/>
                  </a:schemeClr>
                </a:solidFill>
                <a:latin typeface="Trebuchet MS" panose="020B0603020202020204" pitchFamily="34" charset="0"/>
                <a:cs typeface="Calibri"/>
              </a:rPr>
              <a:t>Invasive Species Biologist</a:t>
            </a:r>
          </a:p>
          <a:p>
            <a:pPr lvl="1">
              <a:spcBef>
                <a:spcPts val="0"/>
              </a:spcBef>
              <a:buClr>
                <a:schemeClr val="tx2">
                  <a:lumMod val="75000"/>
                </a:schemeClr>
              </a:buClr>
            </a:pPr>
            <a:r>
              <a:rPr lang="en-US" sz="1800" dirty="0">
                <a:solidFill>
                  <a:schemeClr val="tx2">
                    <a:lumMod val="50000"/>
                  </a:schemeClr>
                </a:solidFill>
                <a:latin typeface="Trebuchet MS" panose="020B0603020202020204" pitchFamily="34" charset="0"/>
                <a:cs typeface="Calibri"/>
              </a:rPr>
              <a:t>Bio-control developer</a:t>
            </a:r>
          </a:p>
          <a:p>
            <a:pPr>
              <a:spcBef>
                <a:spcPts val="0"/>
              </a:spcBef>
              <a:buClr>
                <a:schemeClr val="tx2">
                  <a:lumMod val="75000"/>
                </a:schemeClr>
              </a:buClr>
            </a:pPr>
            <a:r>
              <a:rPr lang="en-US" sz="2000" b="1" dirty="0">
                <a:solidFill>
                  <a:srgbClr val="000000"/>
                </a:solidFill>
                <a:latin typeface="Trebuchet MS" panose="020B0603020202020204" pitchFamily="34" charset="0"/>
                <a:cs typeface="Calibri"/>
              </a:rPr>
              <a:t>National Institute of Food &amp; Agriculture (NIFA)</a:t>
            </a:r>
          </a:p>
          <a:p>
            <a:pPr marL="857250" lvl="1" indent="-457200">
              <a:spcBef>
                <a:spcPts val="0"/>
              </a:spcBef>
              <a:buClr>
                <a:schemeClr val="tx2">
                  <a:lumMod val="75000"/>
                </a:schemeClr>
              </a:buClr>
            </a:pPr>
            <a:r>
              <a:rPr lang="en-US" sz="1800" dirty="0">
                <a:solidFill>
                  <a:schemeClr val="tx2">
                    <a:lumMod val="50000"/>
                  </a:schemeClr>
                </a:solidFill>
                <a:latin typeface="Trebuchet MS" panose="020B0603020202020204" pitchFamily="34" charset="0"/>
                <a:cs typeface="Calibri"/>
              </a:rPr>
              <a:t>Food and Agriculture Defense Initiative</a:t>
            </a:r>
          </a:p>
          <a:p>
            <a:pPr marL="857250" lvl="1" indent="-457200">
              <a:spcBef>
                <a:spcPts val="0"/>
              </a:spcBef>
              <a:buClr>
                <a:schemeClr val="tx2">
                  <a:lumMod val="75000"/>
                </a:schemeClr>
              </a:buClr>
            </a:pPr>
            <a:r>
              <a:rPr lang="en-US" sz="1800" dirty="0">
                <a:solidFill>
                  <a:schemeClr val="tx2">
                    <a:lumMod val="50000"/>
                  </a:schemeClr>
                </a:solidFill>
                <a:latin typeface="Trebuchet MS" panose="020B0603020202020204" pitchFamily="34" charset="0"/>
                <a:cs typeface="Calibri"/>
              </a:rPr>
              <a:t>Crop Protection &amp; Pest Management Program</a:t>
            </a:r>
          </a:p>
          <a:p>
            <a:pPr marL="457200" indent="-457200">
              <a:spcBef>
                <a:spcPts val="0"/>
              </a:spcBef>
              <a:buClr>
                <a:schemeClr val="tx2">
                  <a:lumMod val="75000"/>
                </a:schemeClr>
              </a:buClr>
            </a:pPr>
            <a:r>
              <a:rPr lang="en-US" sz="2000" b="1" dirty="0">
                <a:solidFill>
                  <a:srgbClr val="000000"/>
                </a:solidFill>
                <a:latin typeface="Trebuchet MS" panose="020B0603020202020204" pitchFamily="34" charset="0"/>
                <a:cs typeface="Calibri"/>
              </a:rPr>
              <a:t>US Forest Service</a:t>
            </a:r>
          </a:p>
          <a:p>
            <a:pPr marL="857250" lvl="1" indent="-457200">
              <a:spcBef>
                <a:spcPts val="0"/>
              </a:spcBef>
              <a:buClr>
                <a:schemeClr val="tx2">
                  <a:lumMod val="75000"/>
                </a:schemeClr>
              </a:buClr>
            </a:pPr>
            <a:r>
              <a:rPr lang="en-US" sz="2000" dirty="0">
                <a:solidFill>
                  <a:schemeClr val="tx2">
                    <a:lumMod val="50000"/>
                  </a:schemeClr>
                </a:solidFill>
                <a:latin typeface="Trebuchet MS" panose="020B0603020202020204" pitchFamily="34" charset="0"/>
                <a:cs typeface="Calibri"/>
              </a:rPr>
              <a:t>ALL state Forestry entities </a:t>
            </a:r>
          </a:p>
          <a:p>
            <a:pPr marL="1257300" lvl="2" indent="-457200">
              <a:spcBef>
                <a:spcPts val="0"/>
              </a:spcBef>
              <a:buClr>
                <a:schemeClr val="tx2">
                  <a:lumMod val="75000"/>
                </a:schemeClr>
              </a:buClr>
            </a:pPr>
            <a:r>
              <a:rPr lang="en-US" sz="1800" dirty="0">
                <a:solidFill>
                  <a:schemeClr val="tx2">
                    <a:lumMod val="50000"/>
                  </a:schemeClr>
                </a:solidFill>
                <a:latin typeface="Trebuchet MS" panose="020B0603020202020204" pitchFamily="34" charset="0"/>
                <a:cs typeface="Calibri"/>
              </a:rPr>
              <a:t>Includes </a:t>
            </a:r>
            <a:r>
              <a:rPr lang="en-US" sz="1600" dirty="0">
                <a:solidFill>
                  <a:schemeClr val="tx2">
                    <a:lumMod val="50000"/>
                  </a:schemeClr>
                </a:solidFill>
                <a:latin typeface="Trebuchet MS" panose="020B0603020202020204" pitchFamily="34" charset="0"/>
                <a:cs typeface="Calibri"/>
              </a:rPr>
              <a:t>Texas </a:t>
            </a:r>
            <a:r>
              <a:rPr lang="en-US" sz="1600" dirty="0" err="1">
                <a:solidFill>
                  <a:schemeClr val="tx2">
                    <a:lumMod val="50000"/>
                  </a:schemeClr>
                </a:solidFill>
                <a:latin typeface="Trebuchet MS" panose="020B0603020202020204" pitchFamily="34" charset="0"/>
                <a:cs typeface="Calibri"/>
              </a:rPr>
              <a:t>A&amp;M</a:t>
            </a:r>
            <a:r>
              <a:rPr lang="en-US" sz="1600" dirty="0">
                <a:solidFill>
                  <a:schemeClr val="tx2">
                    <a:lumMod val="50000"/>
                  </a:schemeClr>
                </a:solidFill>
                <a:latin typeface="Trebuchet MS" panose="020B0603020202020204" pitchFamily="34" charset="0"/>
                <a:cs typeface="Calibri"/>
              </a:rPr>
              <a:t> Forest Service</a:t>
            </a:r>
          </a:p>
          <a:p>
            <a:pPr marL="457200" indent="-457200">
              <a:spcBef>
                <a:spcPts val="0"/>
              </a:spcBef>
              <a:buClr>
                <a:schemeClr val="tx2">
                  <a:lumMod val="75000"/>
                </a:schemeClr>
              </a:buClr>
            </a:pPr>
            <a:r>
              <a:rPr lang="en-US" sz="2000" b="1" dirty="0">
                <a:solidFill>
                  <a:srgbClr val="000000"/>
                </a:solidFill>
                <a:latin typeface="Trebuchet MS" panose="020B0603020202020204" pitchFamily="34" charset="0"/>
                <a:cs typeface="Calibri"/>
              </a:rPr>
              <a:t>National Parks System</a:t>
            </a:r>
          </a:p>
          <a:p>
            <a:pPr marL="457200" indent="-457200">
              <a:spcBef>
                <a:spcPts val="0"/>
              </a:spcBef>
              <a:buClr>
                <a:schemeClr val="tx2">
                  <a:lumMod val="75000"/>
                </a:schemeClr>
              </a:buClr>
            </a:pPr>
            <a:r>
              <a:rPr lang="en-US" sz="2000" b="1" dirty="0">
                <a:solidFill>
                  <a:srgbClr val="000000"/>
                </a:solidFill>
                <a:latin typeface="Trebuchet MS" panose="020B0603020202020204" pitchFamily="34" charset="0"/>
                <a:cs typeface="Calibri"/>
              </a:rPr>
              <a:t>City Park Manager Programs</a:t>
            </a:r>
          </a:p>
          <a:p>
            <a:pPr marL="457200" indent="-457200">
              <a:spcBef>
                <a:spcPts val="0"/>
              </a:spcBef>
              <a:buClr>
                <a:schemeClr val="tx2">
                  <a:lumMod val="75000"/>
                </a:schemeClr>
              </a:buClr>
            </a:pPr>
            <a:r>
              <a:rPr lang="en-US" sz="2000" b="1" dirty="0">
                <a:solidFill>
                  <a:srgbClr val="000000"/>
                </a:solidFill>
                <a:latin typeface="Trebuchet MS" panose="020B0603020202020204" pitchFamily="34" charset="0"/>
                <a:cs typeface="Calibri"/>
              </a:rPr>
              <a:t>US Fish &amp; Wildlife Service</a:t>
            </a:r>
          </a:p>
          <a:p>
            <a:pPr marL="857250" lvl="1" indent="-457200">
              <a:spcBef>
                <a:spcPts val="0"/>
              </a:spcBef>
              <a:buClr>
                <a:schemeClr val="tx2">
                  <a:lumMod val="75000"/>
                </a:schemeClr>
              </a:buClr>
            </a:pPr>
            <a:r>
              <a:rPr lang="en-US" sz="1800" dirty="0">
                <a:solidFill>
                  <a:schemeClr val="tx2">
                    <a:lumMod val="50000"/>
                  </a:schemeClr>
                </a:solidFill>
                <a:latin typeface="Trebuchet MS" panose="020B0603020202020204" pitchFamily="34" charset="0"/>
                <a:cs typeface="Calibri"/>
              </a:rPr>
              <a:t>Wildlife Refuge Areas</a:t>
            </a:r>
            <a:endParaRPr lang="en-US" sz="2000" dirty="0">
              <a:solidFill>
                <a:schemeClr val="tx2">
                  <a:lumMod val="50000"/>
                </a:schemeClr>
              </a:solidFill>
              <a:latin typeface="Trebuchet MS" panose="020B0603020202020204" pitchFamily="34" charset="0"/>
              <a:cs typeface="Calibri"/>
            </a:endParaRPr>
          </a:p>
        </p:txBody>
      </p:sp>
      <p:pic>
        <p:nvPicPr>
          <p:cNvPr id="14" name="Picture 13" descr="Logo, company name&#10;&#10;Description automatically generated">
            <a:extLst>
              <a:ext uri="{FF2B5EF4-FFF2-40B4-BE49-F238E27FC236}">
                <a16:creationId xmlns:a16="http://schemas.microsoft.com/office/drawing/2014/main" id="{E389BA44-40AA-47DE-8BDC-AD54BF813E06}"/>
              </a:ext>
            </a:extLst>
          </p:cNvPr>
          <p:cNvPicPr>
            <a:picLocks noChangeAspect="1"/>
          </p:cNvPicPr>
          <p:nvPr/>
        </p:nvPicPr>
        <p:blipFill>
          <a:blip r:embed="rId8"/>
          <a:stretch>
            <a:fillRect/>
          </a:stretch>
        </p:blipFill>
        <p:spPr>
          <a:xfrm>
            <a:off x="6029142" y="1569580"/>
            <a:ext cx="1593252" cy="1150157"/>
          </a:xfrm>
          <a:prstGeom prst="rect">
            <a:avLst/>
          </a:prstGeom>
        </p:spPr>
      </p:pic>
      <p:pic>
        <p:nvPicPr>
          <p:cNvPr id="12" name="Picture 11" descr="Logo, company name&#10;&#10;Description automatically generated">
            <a:extLst>
              <a:ext uri="{FF2B5EF4-FFF2-40B4-BE49-F238E27FC236}">
                <a16:creationId xmlns:a16="http://schemas.microsoft.com/office/drawing/2014/main" id="{FB6FD445-AFE7-453F-9B6E-6518FC100A6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688" b="95992" l="3797" r="96203">
                        <a14:foregroundMark x1="19409" y1="11603" x2="9494" y2="76793"/>
                        <a14:foregroundMark x1="9494" y1="76793" x2="31646" y2="91350"/>
                        <a14:foregroundMark x1="31646" y1="91350" x2="58650" y2="91350"/>
                        <a14:foregroundMark x1="58650" y1="91350" x2="83755" y2="80169"/>
                        <a14:foregroundMark x1="83755" y1="80169" x2="93038" y2="48734"/>
                        <a14:foregroundMark x1="93038" y1="48734" x2="81435" y2="15823"/>
                        <a14:foregroundMark x1="81435" y1="15823" x2="50000" y2="6962"/>
                        <a14:foregroundMark x1="50000" y1="6962" x2="32911" y2="11603"/>
                        <a14:foregroundMark x1="32911" y1="11603" x2="26582" y2="15823"/>
                        <a14:foregroundMark x1="13924" y1="30591" x2="1477" y2="44937"/>
                        <a14:foregroundMark x1="1477" y1="44937" x2="4430" y2="63713"/>
                        <a14:foregroundMark x1="4430" y1="63713" x2="17722" y2="80380"/>
                        <a14:foregroundMark x1="17722" y1="80380" x2="32278" y2="90928"/>
                        <a14:foregroundMark x1="32278" y1="90928" x2="59283" y2="94937"/>
                        <a14:foregroundMark x1="59283" y1="94937" x2="62236" y2="92827"/>
                        <a14:foregroundMark x1="89662" y1="68354" x2="93460" y2="49156"/>
                        <a14:foregroundMark x1="93460" y1="49156" x2="91561" y2="32700"/>
                        <a14:foregroundMark x1="91561" y1="32700" x2="61181" y2="8228"/>
                        <a14:foregroundMark x1="61181" y1="8228" x2="38186" y2="4852"/>
                        <a14:foregroundMark x1="38186" y1="4852" x2="16878" y2="19198"/>
                        <a14:foregroundMark x1="16878" y1="19198" x2="4219" y2="41350"/>
                        <a14:foregroundMark x1="4219" y1="41350" x2="4430" y2="58650"/>
                        <a14:foregroundMark x1="4430" y1="58650" x2="5696" y2="62447"/>
                        <a14:foregroundMark x1="21519" y1="10127" x2="59072" y2="1266"/>
                        <a14:foregroundMark x1="59072" y1="1266" x2="69198" y2="4430"/>
                        <a14:foregroundMark x1="69198" y1="4430" x2="96203" y2="36287"/>
                        <a14:foregroundMark x1="96203" y1="36287" x2="98523" y2="49156"/>
                        <a14:foregroundMark x1="98523" y1="49156" x2="96203" y2="61392"/>
                        <a14:foregroundMark x1="96203" y1="61392" x2="90506" y2="68987"/>
                        <a14:foregroundMark x1="61814" y1="2532" x2="44515" y2="1688"/>
                        <a14:foregroundMark x1="44515" y1="1688" x2="42827" y2="2110"/>
                        <a14:foregroundMark x1="41772" y1="1688" x2="20886" y2="10127"/>
                        <a14:foregroundMark x1="15401" y1="82278" x2="37342" y2="95992"/>
                        <a14:foregroundMark x1="37342" y1="95992" x2="68565" y2="94093"/>
                        <a14:foregroundMark x1="68565" y1="94093" x2="81224" y2="87553"/>
                      </a14:backgroundRemoval>
                    </a14:imgEffect>
                  </a14:imgLayer>
                </a14:imgProps>
              </a:ext>
            </a:extLst>
          </a:blip>
          <a:stretch>
            <a:fillRect/>
          </a:stretch>
        </p:blipFill>
        <p:spPr>
          <a:xfrm>
            <a:off x="7661486" y="1384826"/>
            <a:ext cx="1406235" cy="1406235"/>
          </a:xfrm>
          <a:prstGeom prst="rect">
            <a:avLst/>
          </a:prstGeom>
        </p:spPr>
      </p:pic>
      <p:pic>
        <p:nvPicPr>
          <p:cNvPr id="16" name="Picture 15" descr="Logo&#10;&#10;Description automatically generated">
            <a:extLst>
              <a:ext uri="{FF2B5EF4-FFF2-40B4-BE49-F238E27FC236}">
                <a16:creationId xmlns:a16="http://schemas.microsoft.com/office/drawing/2014/main" id="{348C3CCC-C7C0-4D7B-89FB-8A6F525ECAE7}"/>
              </a:ext>
            </a:extLst>
          </p:cNvPr>
          <p:cNvPicPr>
            <a:picLocks noChangeAspect="1"/>
          </p:cNvPicPr>
          <p:nvPr/>
        </p:nvPicPr>
        <p:blipFill>
          <a:blip r:embed="rId11"/>
          <a:stretch>
            <a:fillRect/>
          </a:stretch>
        </p:blipFill>
        <p:spPr>
          <a:xfrm>
            <a:off x="5885479" y="4034459"/>
            <a:ext cx="1083829" cy="1150157"/>
          </a:xfrm>
          <a:prstGeom prst="rect">
            <a:avLst/>
          </a:prstGeom>
        </p:spPr>
      </p:pic>
      <p:pic>
        <p:nvPicPr>
          <p:cNvPr id="18" name="Picture 17" descr="Map&#10;&#10;Description automatically generated">
            <a:extLst>
              <a:ext uri="{FF2B5EF4-FFF2-40B4-BE49-F238E27FC236}">
                <a16:creationId xmlns:a16="http://schemas.microsoft.com/office/drawing/2014/main" id="{2E97B67B-84A5-4060-BE0E-089DFCB2CD6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618" b="94962" l="9950" r="89924">
                        <a14:foregroundMark x1="38791" y1="9152" x2="52393" y2="2603"/>
                        <a14:foregroundMark x1="52393" y1="2603" x2="61587" y2="4618"/>
                        <a14:foregroundMark x1="61587" y1="4618" x2="58753" y2="11335"/>
                        <a14:foregroundMark x1="58753" y1="11335" x2="54597" y2="12846"/>
                        <a14:foregroundMark x1="64106" y1="69270" x2="56360" y2="45172"/>
                        <a14:foregroundMark x1="56360" y1="45172" x2="49370" y2="38539"/>
                        <a14:foregroundMark x1="49370" y1="38539" x2="61902" y2="29471"/>
                        <a14:foregroundMark x1="61902" y1="29471" x2="58186" y2="32494"/>
                        <a14:foregroundMark x1="58564" y1="37867" x2="51574" y2="45592"/>
                        <a14:foregroundMark x1="51574" y1="45592" x2="64547" y2="23090"/>
                        <a14:foregroundMark x1="64547" y1="23090" x2="58753" y2="23342"/>
                        <a14:foregroundMark x1="58753" y1="23342" x2="57872" y2="25105"/>
                        <a14:foregroundMark x1="47922" y1="50546" x2="47922" y2="46851"/>
                        <a14:foregroundMark x1="43010" y1="78757" x2="48363" y2="76742"/>
                        <a14:foregroundMark x1="48363" y1="76742" x2="52834" y2="80688"/>
                        <a14:foregroundMark x1="52834" y1="80688" x2="55416" y2="79513"/>
                        <a14:foregroundMark x1="54093" y1="87154" x2="49874" y2="94962"/>
                        <a14:foregroundMark x1="49874" y1="94962" x2="43703" y2="90176"/>
                        <a14:foregroundMark x1="47103" y1="23678" x2="47103" y2="26700"/>
                      </a14:backgroundRemoval>
                    </a14:imgEffect>
                  </a14:imgLayer>
                </a14:imgProps>
              </a:ext>
            </a:extLst>
          </a:blip>
          <a:srcRect l="20977" r="21973"/>
          <a:stretch/>
        </p:blipFill>
        <p:spPr>
          <a:xfrm>
            <a:off x="6096630" y="5182247"/>
            <a:ext cx="1213817" cy="1595747"/>
          </a:xfrm>
          <a:prstGeom prst="rect">
            <a:avLst/>
          </a:prstGeom>
        </p:spPr>
      </p:pic>
      <p:pic>
        <p:nvPicPr>
          <p:cNvPr id="24" name="Picture 23" descr="Logo, company name&#10;&#10;Description automatically generated">
            <a:extLst>
              <a:ext uri="{FF2B5EF4-FFF2-40B4-BE49-F238E27FC236}">
                <a16:creationId xmlns:a16="http://schemas.microsoft.com/office/drawing/2014/main" id="{40AA5ED4-0593-4BA1-B025-801459D44E7A}"/>
              </a:ext>
            </a:extLst>
          </p:cNvPr>
          <p:cNvPicPr>
            <a:picLocks noChangeAspect="1"/>
          </p:cNvPicPr>
          <p:nvPr/>
        </p:nvPicPr>
        <p:blipFill>
          <a:blip r:embed="rId14"/>
          <a:stretch>
            <a:fillRect/>
          </a:stretch>
        </p:blipFill>
        <p:spPr>
          <a:xfrm>
            <a:off x="7337038" y="2820933"/>
            <a:ext cx="1647547" cy="1250197"/>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AFB128CC-8D22-4FAF-9B0E-671130EBBA5D}"/>
              </a:ext>
            </a:extLst>
          </p:cNvPr>
          <p:cNvPicPr>
            <a:picLocks noChangeAspect="1"/>
          </p:cNvPicPr>
          <p:nvPr/>
        </p:nvPicPr>
        <p:blipFill>
          <a:blip r:embed="rId15"/>
          <a:stretch>
            <a:fillRect/>
          </a:stretch>
        </p:blipFill>
        <p:spPr>
          <a:xfrm>
            <a:off x="7400050" y="4750135"/>
            <a:ext cx="1430854" cy="1595748"/>
          </a:xfrm>
          <a:prstGeom prst="rect">
            <a:avLst/>
          </a:prstGeom>
        </p:spPr>
      </p:pic>
      <p:pic>
        <p:nvPicPr>
          <p:cNvPr id="28" name="Picture 27" descr="A green sign with white text&#10;&#10;Description automatically generated with medium confidence">
            <a:extLst>
              <a:ext uri="{FF2B5EF4-FFF2-40B4-BE49-F238E27FC236}">
                <a16:creationId xmlns:a16="http://schemas.microsoft.com/office/drawing/2014/main" id="{9ED81E66-A114-4BE9-A339-401617065CB9}"/>
              </a:ext>
            </a:extLst>
          </p:cNvPr>
          <p:cNvPicPr>
            <a:picLocks noChangeAspect="1"/>
          </p:cNvPicPr>
          <p:nvPr/>
        </p:nvPicPr>
        <p:blipFill>
          <a:blip r:embed="rId16"/>
          <a:stretch>
            <a:fillRect/>
          </a:stretch>
        </p:blipFill>
        <p:spPr>
          <a:xfrm>
            <a:off x="6137112" y="2799304"/>
            <a:ext cx="1132855" cy="1132855"/>
          </a:xfrm>
          <a:prstGeom prst="rect">
            <a:avLst/>
          </a:prstGeom>
        </p:spPr>
      </p:pic>
      <p:pic>
        <p:nvPicPr>
          <p:cNvPr id="30" name="Picture 29" descr="Logo, company name&#10;&#10;Description automatically generated">
            <a:extLst>
              <a:ext uri="{FF2B5EF4-FFF2-40B4-BE49-F238E27FC236}">
                <a16:creationId xmlns:a16="http://schemas.microsoft.com/office/drawing/2014/main" id="{BB25F3BD-277D-4373-8B4E-0C8C782B5A67}"/>
              </a:ext>
            </a:extLst>
          </p:cNvPr>
          <p:cNvPicPr>
            <a:picLocks noChangeAspect="1"/>
          </p:cNvPicPr>
          <p:nvPr/>
        </p:nvPicPr>
        <p:blipFill rotWithShape="1">
          <a:blip r:embed="rId17"/>
          <a:srcRect l="1719" t="29843" r="1201" b="29842"/>
          <a:stretch/>
        </p:blipFill>
        <p:spPr>
          <a:xfrm>
            <a:off x="7042221" y="4144392"/>
            <a:ext cx="2080024" cy="479875"/>
          </a:xfrm>
          <a:prstGeom prst="rect">
            <a:avLst/>
          </a:prstGeom>
        </p:spPr>
      </p:pic>
    </p:spTree>
    <p:extLst>
      <p:ext uri="{BB962C8B-B14F-4D97-AF65-F5344CB8AC3E}">
        <p14:creationId xmlns:p14="http://schemas.microsoft.com/office/powerpoint/2010/main" val="32047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14" end="1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39885</TotalTime>
  <Words>1357</Words>
  <Application>Microsoft Office PowerPoint</Application>
  <PresentationFormat>On-screen Show (4:3)</PresentationFormat>
  <Paragraphs>211</Paragraphs>
  <Slides>26</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Candara</vt:lpstr>
      <vt:lpstr>Century Gothic</vt:lpstr>
      <vt:lpstr>Trebuchet MS</vt:lpstr>
      <vt:lpstr>WC ROUGHTRAD Bta</vt:lpstr>
      <vt:lpstr>Wingdings 3</vt:lpstr>
      <vt:lpstr>Facet</vt:lpstr>
      <vt:lpstr>PowerPoint Presentation</vt:lpstr>
      <vt:lpstr>PowerPoint Presentation</vt:lpstr>
      <vt:lpstr>Warm-Up Question </vt:lpstr>
      <vt:lpstr>Thinking Questions </vt:lpstr>
      <vt:lpstr>Action Response to Invasive Species</vt:lpstr>
      <vt:lpstr>PowerPoint Presentation</vt:lpstr>
      <vt:lpstr>PowerPoint Presentation</vt:lpstr>
      <vt:lpstr>Careers in Ag. Biosecurity</vt:lpstr>
      <vt:lpstr>Careers in Invasive Species Management</vt:lpstr>
      <vt:lpstr>PowerPoint Presentation</vt:lpstr>
      <vt:lpstr>Partner Activity: </vt:lpstr>
      <vt:lpstr>Take Action! with Early Detection</vt:lpstr>
      <vt:lpstr>Invasive Species Databases Texasinvasives.org &amp; tsusinvasives.org</vt:lpstr>
      <vt:lpstr>Identification Resources, Continued.</vt:lpstr>
      <vt:lpstr>Take Action! by stopping the spread</vt:lpstr>
      <vt:lpstr>PowerPoint Presentation</vt:lpstr>
      <vt:lpstr>Report It! with Texasinvasives.org</vt:lpstr>
      <vt:lpstr>Report It! with Texasinvasives.org</vt:lpstr>
      <vt:lpstr>Report It! with Texasinvasives.org</vt:lpstr>
      <vt:lpstr>PowerPoint Presentation</vt:lpstr>
      <vt:lpstr>Only if interested (not a grading factor): Go to https://texasinvasives.org/workshop/ to register</vt:lpstr>
      <vt:lpstr>PowerPoint Presentation</vt:lpstr>
      <vt:lpstr>Exit Ticket: </vt:lpstr>
      <vt:lpstr>Take Action! Project using the App</vt:lpstr>
      <vt:lpstr>PowerPoint Presentation</vt:lpstr>
      <vt:lpstr>PowerPoint Presentation</vt:lpstr>
    </vt:vector>
  </TitlesOfParts>
  <Company>The Univeristy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Bush</dc:creator>
  <cp:lastModifiedBy>Victoria, Maureen</cp:lastModifiedBy>
  <cp:revision>1222</cp:revision>
  <cp:lastPrinted>2021-05-06T15:04:35Z</cp:lastPrinted>
  <dcterms:created xsi:type="dcterms:W3CDTF">2013-11-13T21:27:55Z</dcterms:created>
  <dcterms:modified xsi:type="dcterms:W3CDTF">2025-07-17T16:26:59Z</dcterms:modified>
</cp:coreProperties>
</file>